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1370" r:id="rId2"/>
    <p:sldId id="1371" r:id="rId3"/>
    <p:sldId id="1372" r:id="rId4"/>
    <p:sldId id="1411" r:id="rId5"/>
    <p:sldId id="1467" r:id="rId6"/>
    <p:sldId id="1468" r:id="rId7"/>
    <p:sldId id="1469" r:id="rId8"/>
    <p:sldId id="1470" r:id="rId9"/>
    <p:sldId id="1471" r:id="rId10"/>
    <p:sldId id="1472" r:id="rId11"/>
    <p:sldId id="1475" r:id="rId12"/>
    <p:sldId id="1477" r:id="rId13"/>
    <p:sldId id="1478" r:id="rId14"/>
    <p:sldId id="1479" r:id="rId15"/>
    <p:sldId id="1480" r:id="rId16"/>
    <p:sldId id="1481" r:id="rId17"/>
    <p:sldId id="1482" r:id="rId18"/>
    <p:sldId id="1483" r:id="rId19"/>
    <p:sldId id="1484" r:id="rId20"/>
    <p:sldId id="1485" r:id="rId21"/>
    <p:sldId id="1486" r:id="rId22"/>
    <p:sldId id="1487" r:id="rId23"/>
    <p:sldId id="1488" r:id="rId24"/>
    <p:sldId id="1489" r:id="rId25"/>
    <p:sldId id="1490" r:id="rId26"/>
    <p:sldId id="1491" r:id="rId27"/>
    <p:sldId id="1492" r:id="rId28"/>
    <p:sldId id="1493" r:id="rId29"/>
    <p:sldId id="1494" r:id="rId30"/>
    <p:sldId id="1495" r:id="rId31"/>
    <p:sldId id="1496" r:id="rId32"/>
    <p:sldId id="1497" r:id="rId33"/>
    <p:sldId id="1498" r:id="rId34"/>
    <p:sldId id="1476" r:id="rId35"/>
  </p:sldIdLst>
  <p:sldSz cx="9144000" cy="6858000" type="screen4x3"/>
  <p:notesSz cx="6797675" cy="9928225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64AAE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64AAE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64AAE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64AAE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64AAE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rgbClr val="064AAE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rgbClr val="064AAE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rgbClr val="064AAE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rgbClr val="064AAE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566">
          <p15:clr>
            <a:srgbClr val="A4A3A4"/>
          </p15:clr>
        </p15:guide>
        <p15:guide id="2" pos="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66FFFF"/>
    <a:srgbClr val="66FF33"/>
    <a:srgbClr val="00CCFF"/>
    <a:srgbClr val="669900"/>
    <a:srgbClr val="336600"/>
    <a:srgbClr val="0033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19" autoAdjust="0"/>
    <p:restoredTop sz="94057" autoAdjust="0"/>
  </p:normalViewPr>
  <p:slideViewPr>
    <p:cSldViewPr showGuides="1">
      <p:cViewPr varScale="1">
        <p:scale>
          <a:sx n="64" d="100"/>
          <a:sy n="64" d="100"/>
        </p:scale>
        <p:origin x="1704" y="44"/>
      </p:cViewPr>
      <p:guideLst>
        <p:guide orient="horz" pos="3566"/>
        <p:guide pos="240"/>
      </p:guideLst>
    </p:cSldViewPr>
  </p:slideViewPr>
  <p:outlineViewPr>
    <p:cViewPr>
      <p:scale>
        <a:sx n="20" d="100"/>
        <a:sy n="2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54" d="100"/>
          <a:sy n="54" d="100"/>
        </p:scale>
        <p:origin x="-2934" y="-7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111801242236021E-3"/>
          <c:y val="6.9148936170212769E-2"/>
          <c:w val="0.98136645962732916"/>
          <c:h val="0.84042553191489366"/>
        </c:manualLayout>
      </c:layout>
      <c:doughnut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1164">
              <a:solidFill>
                <a:srgbClr val="FF0000"/>
              </a:solidFill>
              <a:prstDash val="solid"/>
            </a:ln>
          </c:spPr>
          <c:dPt>
            <c:idx val="0"/>
            <c:bubble3D val="0"/>
            <c:spPr>
              <a:noFill/>
              <a:ln w="11164">
                <a:solidFill>
                  <a:srgbClr val="FF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F096-4D42-8227-A0A583DF9310}"/>
              </c:ext>
            </c:extLst>
          </c:dPt>
          <c:dPt>
            <c:idx val="1"/>
            <c:bubble3D val="0"/>
            <c:explosion val="2"/>
            <c:spPr>
              <a:solidFill>
                <a:srgbClr val="FF0000"/>
              </a:solidFill>
              <a:ln w="22328">
                <a:solidFill>
                  <a:srgbClr val="FF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F096-4D42-8227-A0A583DF9310}"/>
              </c:ext>
            </c:extLst>
          </c:dPt>
          <c:dLbls>
            <c:delete val="1"/>
          </c:dLbls>
          <c:cat>
            <c:strRef>
              <c:f>Sheet1!$B$1:$C$1</c:f>
              <c:strCache>
                <c:ptCount val="2"/>
                <c:pt idx="0">
                  <c:v>prazdne</c:v>
                </c:pt>
                <c:pt idx="1">
                  <c:v>červeně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51</c:v>
                </c:pt>
                <c:pt idx="1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096-4D42-8227-A0A583DF931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196"/>
        <c:holeSize val="50"/>
      </c:doughnutChart>
      <c:spPr>
        <a:noFill/>
        <a:ln w="22328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418" b="1" i="0" u="none" strike="noStrike" baseline="0">
          <a:solidFill>
            <a:schemeClr val="tx1"/>
          </a:solidFill>
          <a:latin typeface="Arial CE"/>
          <a:ea typeface="Arial CE"/>
          <a:cs typeface="Arial CE"/>
        </a:defRPr>
      </a:pPr>
      <a:endParaRPr lang="cs-CZ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699724517906334"/>
          <c:y val="2.100840336134454E-2"/>
          <c:w val="0.57300275482093666"/>
          <c:h val="0.8067226890756302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1 x za den nebo častěji</c:v>
                </c:pt>
              </c:strCache>
            </c:strRef>
          </c:tx>
          <c:spPr>
            <a:solidFill>
              <a:srgbClr val="FF0000"/>
            </a:solidFill>
            <a:ln w="19014">
              <a:noFill/>
            </a:ln>
          </c:spPr>
          <c:invertIfNegative val="0"/>
          <c:dLbls>
            <c:numFmt formatCode="0" sourceLinked="0"/>
            <c:spPr>
              <a:noFill/>
              <a:ln w="19014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bydlící v RD (N=75)</c:v>
                </c:pt>
                <c:pt idx="1">
                  <c:v>bydlící v bytě (N=475)</c:v>
                </c:pt>
                <c:pt idx="2">
                  <c:v>tří a vícečlenná domácnost (N=153)</c:v>
                </c:pt>
                <c:pt idx="3">
                  <c:v>dvoučlenná domácnost (N=135)</c:v>
                </c:pt>
                <c:pt idx="4">
                  <c:v>jednočlenná domácnost (N=212)</c:v>
                </c:pt>
                <c:pt idx="5">
                  <c:v>vyšší odborné a vysokoškolské (N=120)</c:v>
                </c:pt>
                <c:pt idx="6">
                  <c:v>středoškolské s maturitou (N=242)</c:v>
                </c:pt>
                <c:pt idx="7">
                  <c:v>bez maturity (N=138)</c:v>
                </c:pt>
                <c:pt idx="8">
                  <c:v>55 let a více (N=175)</c:v>
                </c:pt>
                <c:pt idx="9">
                  <c:v>35-54 let (N=181)</c:v>
                </c:pt>
                <c:pt idx="10">
                  <c:v>do 34 let (N=144)</c:v>
                </c:pt>
                <c:pt idx="11">
                  <c:v>žena (N=253)</c:v>
                </c:pt>
                <c:pt idx="12">
                  <c:v>muž (N=247)</c:v>
                </c:pt>
                <c:pt idx="13">
                  <c:v>celkem (N=500)</c:v>
                </c:pt>
              </c:strCache>
            </c:strRef>
          </c:cat>
          <c:val>
            <c:numRef>
              <c:f>Sheet1!$B$2:$O$2</c:f>
              <c:numCache>
                <c:formatCode>General</c:formatCode>
                <c:ptCount val="14"/>
                <c:pt idx="0">
                  <c:v>12</c:v>
                </c:pt>
                <c:pt idx="1">
                  <c:v>8.2352941180000006</c:v>
                </c:pt>
                <c:pt idx="2">
                  <c:v>14.379084969999999</c:v>
                </c:pt>
                <c:pt idx="3">
                  <c:v>5.1851851849999999</c:v>
                </c:pt>
                <c:pt idx="4">
                  <c:v>7.0754716980000003</c:v>
                </c:pt>
                <c:pt idx="5">
                  <c:v>12.5</c:v>
                </c:pt>
                <c:pt idx="6">
                  <c:v>8.2644628099999995</c:v>
                </c:pt>
                <c:pt idx="7">
                  <c:v>6.5217391300000003</c:v>
                </c:pt>
                <c:pt idx="8">
                  <c:v>5.7142857139999998</c:v>
                </c:pt>
                <c:pt idx="9">
                  <c:v>7.7348066299999996</c:v>
                </c:pt>
                <c:pt idx="10">
                  <c:v>13.88888889</c:v>
                </c:pt>
                <c:pt idx="11">
                  <c:v>9.0909090910000003</c:v>
                </c:pt>
                <c:pt idx="12">
                  <c:v>8.5020242909999997</c:v>
                </c:pt>
                <c:pt idx="13">
                  <c:v>8.8000000000000007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5E-4AA6-B249-CEA43B5349F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asi 2 až 5 x za týden</c:v>
                </c:pt>
              </c:strCache>
            </c:strRef>
          </c:tx>
          <c:spPr>
            <a:solidFill>
              <a:srgbClr val="3366FF"/>
            </a:solidFill>
            <a:ln w="19014">
              <a:noFill/>
            </a:ln>
          </c:spPr>
          <c:invertIfNegative val="0"/>
          <c:dLbls>
            <c:numFmt formatCode="0" sourceLinked="0"/>
            <c:spPr>
              <a:noFill/>
              <a:ln w="19014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bydlící v RD (N=75)</c:v>
                </c:pt>
                <c:pt idx="1">
                  <c:v>bydlící v bytě (N=475)</c:v>
                </c:pt>
                <c:pt idx="2">
                  <c:v>tří a vícečlenná domácnost (N=153)</c:v>
                </c:pt>
                <c:pt idx="3">
                  <c:v>dvoučlenná domácnost (N=135)</c:v>
                </c:pt>
                <c:pt idx="4">
                  <c:v>jednočlenná domácnost (N=212)</c:v>
                </c:pt>
                <c:pt idx="5">
                  <c:v>vyšší odborné a vysokoškolské (N=120)</c:v>
                </c:pt>
                <c:pt idx="6">
                  <c:v>středoškolské s maturitou (N=242)</c:v>
                </c:pt>
                <c:pt idx="7">
                  <c:v>bez maturity (N=138)</c:v>
                </c:pt>
                <c:pt idx="8">
                  <c:v>55 let a více (N=175)</c:v>
                </c:pt>
                <c:pt idx="9">
                  <c:v>35-54 let (N=181)</c:v>
                </c:pt>
                <c:pt idx="10">
                  <c:v>do 34 let (N=144)</c:v>
                </c:pt>
                <c:pt idx="11">
                  <c:v>žena (N=253)</c:v>
                </c:pt>
                <c:pt idx="12">
                  <c:v>muž (N=247)</c:v>
                </c:pt>
                <c:pt idx="13">
                  <c:v>celkem (N=500)</c:v>
                </c:pt>
              </c:strCache>
            </c:strRef>
          </c:cat>
          <c:val>
            <c:numRef>
              <c:f>Sheet1!$B$3:$O$3</c:f>
              <c:numCache>
                <c:formatCode>General</c:formatCode>
                <c:ptCount val="14"/>
                <c:pt idx="0">
                  <c:v>61.333333330000002</c:v>
                </c:pt>
                <c:pt idx="1">
                  <c:v>40.941176470000002</c:v>
                </c:pt>
                <c:pt idx="2">
                  <c:v>67.320261439999996</c:v>
                </c:pt>
                <c:pt idx="3">
                  <c:v>48.148148149999997</c:v>
                </c:pt>
                <c:pt idx="4">
                  <c:v>24.528301890000002</c:v>
                </c:pt>
                <c:pt idx="5">
                  <c:v>54.166666669999998</c:v>
                </c:pt>
                <c:pt idx="6">
                  <c:v>43.38842975</c:v>
                </c:pt>
                <c:pt idx="7">
                  <c:v>36.231884059999999</c:v>
                </c:pt>
                <c:pt idx="8">
                  <c:v>29.714285709999999</c:v>
                </c:pt>
                <c:pt idx="9">
                  <c:v>49.171270720000003</c:v>
                </c:pt>
                <c:pt idx="10">
                  <c:v>54.861111110000003</c:v>
                </c:pt>
                <c:pt idx="11">
                  <c:v>41.10671937</c:v>
                </c:pt>
                <c:pt idx="12">
                  <c:v>46.963562750000001</c:v>
                </c:pt>
                <c:pt idx="13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5E-4AA6-B249-CEA43B5349F4}"/>
            </c:ext>
          </c:extLst>
        </c:ser>
        <c:ser>
          <c:idx val="4"/>
          <c:order val="2"/>
          <c:tx>
            <c:strRef>
              <c:f>Sheet1!$A$4</c:f>
              <c:strCache>
                <c:ptCount val="1"/>
                <c:pt idx="0">
                  <c:v>asi 1 x za týden</c:v>
                </c:pt>
              </c:strCache>
            </c:strRef>
          </c:tx>
          <c:spPr>
            <a:solidFill>
              <a:srgbClr val="99CCFF"/>
            </a:solidFill>
            <a:ln w="19014">
              <a:noFill/>
            </a:ln>
          </c:spPr>
          <c:invertIfNegative val="0"/>
          <c:dLbls>
            <c:numFmt formatCode="0" sourceLinked="0"/>
            <c:spPr>
              <a:noFill/>
              <a:ln w="19014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bydlící v RD (N=75)</c:v>
                </c:pt>
                <c:pt idx="1">
                  <c:v>bydlící v bytě (N=475)</c:v>
                </c:pt>
                <c:pt idx="2">
                  <c:v>tří a vícečlenná domácnost (N=153)</c:v>
                </c:pt>
                <c:pt idx="3">
                  <c:v>dvoučlenná domácnost (N=135)</c:v>
                </c:pt>
                <c:pt idx="4">
                  <c:v>jednočlenná domácnost (N=212)</c:v>
                </c:pt>
                <c:pt idx="5">
                  <c:v>vyšší odborné a vysokoškolské (N=120)</c:v>
                </c:pt>
                <c:pt idx="6">
                  <c:v>středoškolské s maturitou (N=242)</c:v>
                </c:pt>
                <c:pt idx="7">
                  <c:v>bez maturity (N=138)</c:v>
                </c:pt>
                <c:pt idx="8">
                  <c:v>55 let a více (N=175)</c:v>
                </c:pt>
                <c:pt idx="9">
                  <c:v>35-54 let (N=181)</c:v>
                </c:pt>
                <c:pt idx="10">
                  <c:v>do 34 let (N=144)</c:v>
                </c:pt>
                <c:pt idx="11">
                  <c:v>žena (N=253)</c:v>
                </c:pt>
                <c:pt idx="12">
                  <c:v>muž (N=247)</c:v>
                </c:pt>
                <c:pt idx="13">
                  <c:v>celkem (N=500)</c:v>
                </c:pt>
              </c:strCache>
            </c:strRef>
          </c:cat>
          <c:val>
            <c:numRef>
              <c:f>Sheet1!$B$4:$O$4</c:f>
              <c:numCache>
                <c:formatCode>General</c:formatCode>
                <c:ptCount val="14"/>
                <c:pt idx="0">
                  <c:v>18.666666670000001</c:v>
                </c:pt>
                <c:pt idx="1">
                  <c:v>36.470588239999998</c:v>
                </c:pt>
                <c:pt idx="2">
                  <c:v>15.686274510000001</c:v>
                </c:pt>
                <c:pt idx="3">
                  <c:v>36.296296300000002</c:v>
                </c:pt>
                <c:pt idx="4">
                  <c:v>45.283018869999999</c:v>
                </c:pt>
                <c:pt idx="5">
                  <c:v>23.333333329999999</c:v>
                </c:pt>
                <c:pt idx="6">
                  <c:v>36.363636360000001</c:v>
                </c:pt>
                <c:pt idx="7">
                  <c:v>38.405797100000001</c:v>
                </c:pt>
                <c:pt idx="8">
                  <c:v>41.142857139999997</c:v>
                </c:pt>
                <c:pt idx="9">
                  <c:v>36.464088400000001</c:v>
                </c:pt>
                <c:pt idx="10">
                  <c:v>21.527777780000001</c:v>
                </c:pt>
                <c:pt idx="11">
                  <c:v>37.549407109999997</c:v>
                </c:pt>
                <c:pt idx="12">
                  <c:v>29.959514169999999</c:v>
                </c:pt>
                <c:pt idx="13">
                  <c:v>33.799999999999997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65E-4AA6-B249-CEA43B5349F4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méně často než 1 x za týden</c:v>
                </c:pt>
              </c:strCache>
            </c:strRef>
          </c:tx>
          <c:spPr>
            <a:solidFill>
              <a:schemeClr val="folHlink"/>
            </a:solidFill>
            <a:ln w="19014">
              <a:noFill/>
            </a:ln>
          </c:spPr>
          <c:invertIfNegative val="0"/>
          <c:dLbls>
            <c:numFmt formatCode="0" sourceLinked="0"/>
            <c:spPr>
              <a:noFill/>
              <a:ln w="19014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bydlící v RD (N=75)</c:v>
                </c:pt>
                <c:pt idx="1">
                  <c:v>bydlící v bytě (N=475)</c:v>
                </c:pt>
                <c:pt idx="2">
                  <c:v>tří a vícečlenná domácnost (N=153)</c:v>
                </c:pt>
                <c:pt idx="3">
                  <c:v>dvoučlenná domácnost (N=135)</c:v>
                </c:pt>
                <c:pt idx="4">
                  <c:v>jednočlenná domácnost (N=212)</c:v>
                </c:pt>
                <c:pt idx="5">
                  <c:v>vyšší odborné a vysokoškolské (N=120)</c:v>
                </c:pt>
                <c:pt idx="6">
                  <c:v>středoškolské s maturitou (N=242)</c:v>
                </c:pt>
                <c:pt idx="7">
                  <c:v>bez maturity (N=138)</c:v>
                </c:pt>
                <c:pt idx="8">
                  <c:v>55 let a více (N=175)</c:v>
                </c:pt>
                <c:pt idx="9">
                  <c:v>35-54 let (N=181)</c:v>
                </c:pt>
                <c:pt idx="10">
                  <c:v>do 34 let (N=144)</c:v>
                </c:pt>
                <c:pt idx="11">
                  <c:v>žena (N=253)</c:v>
                </c:pt>
                <c:pt idx="12">
                  <c:v>muž (N=247)</c:v>
                </c:pt>
                <c:pt idx="13">
                  <c:v>celkem (N=500)</c:v>
                </c:pt>
              </c:strCache>
            </c:strRef>
          </c:cat>
          <c:val>
            <c:numRef>
              <c:f>Sheet1!$B$5:$O$5</c:f>
              <c:numCache>
                <c:formatCode>General</c:formatCode>
                <c:ptCount val="14"/>
                <c:pt idx="0">
                  <c:v>8</c:v>
                </c:pt>
                <c:pt idx="1">
                  <c:v>14.35294118</c:v>
                </c:pt>
                <c:pt idx="2">
                  <c:v>2.6143790849999999</c:v>
                </c:pt>
                <c:pt idx="3">
                  <c:v>10.37037037</c:v>
                </c:pt>
                <c:pt idx="4">
                  <c:v>23.113207549999998</c:v>
                </c:pt>
                <c:pt idx="5">
                  <c:v>10</c:v>
                </c:pt>
                <c:pt idx="6">
                  <c:v>11.98347107</c:v>
                </c:pt>
                <c:pt idx="7">
                  <c:v>18.84057971</c:v>
                </c:pt>
                <c:pt idx="8">
                  <c:v>23.428571430000002</c:v>
                </c:pt>
                <c:pt idx="9">
                  <c:v>6.6298342540000004</c:v>
                </c:pt>
                <c:pt idx="10">
                  <c:v>9.7222222219999992</c:v>
                </c:pt>
                <c:pt idx="11">
                  <c:v>12.25296443</c:v>
                </c:pt>
                <c:pt idx="12">
                  <c:v>14.574898790000001</c:v>
                </c:pt>
                <c:pt idx="13">
                  <c:v>13.4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65E-4AA6-B249-CEA43B5349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44384640"/>
        <c:axId val="44386176"/>
      </c:barChart>
      <c:catAx>
        <c:axId val="443846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37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cs-CZ"/>
          </a:p>
        </c:txPr>
        <c:crossAx val="443861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4386176"/>
        <c:scaling>
          <c:orientation val="minMax"/>
          <c:max val="1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cs-CZ"/>
                  <a:t>(%)</a:t>
                </a:r>
              </a:p>
            </c:rich>
          </c:tx>
          <c:layout>
            <c:manualLayout>
              <c:xMode val="edge"/>
              <c:yMode val="edge"/>
              <c:x val="0.69421487603305787"/>
              <c:y val="0.83403361344537819"/>
            </c:manualLayout>
          </c:layout>
          <c:overlay val="0"/>
          <c:spPr>
            <a:noFill/>
            <a:ln w="19014">
              <a:noFill/>
            </a:ln>
          </c:spPr>
        </c:title>
        <c:numFmt formatCode="0%" sourceLinked="1"/>
        <c:majorTickMark val="out"/>
        <c:minorTickMark val="none"/>
        <c:tickLblPos val="none"/>
        <c:spPr>
          <a:ln w="2377">
            <a:solidFill>
              <a:schemeClr val="tx1"/>
            </a:solidFill>
            <a:prstDash val="solid"/>
          </a:ln>
        </c:spPr>
        <c:crossAx val="44384640"/>
        <c:crosses val="autoZero"/>
        <c:crossBetween val="between"/>
      </c:valAx>
      <c:spPr>
        <a:noFill/>
        <a:ln w="19014">
          <a:noFill/>
        </a:ln>
      </c:spPr>
    </c:plotArea>
    <c:legend>
      <c:legendPos val="r"/>
      <c:layout>
        <c:manualLayout>
          <c:xMode val="edge"/>
          <c:yMode val="edge"/>
          <c:x val="0.41046831955922863"/>
          <c:y val="0.89915966386554624"/>
          <c:w val="0.58402203856749313"/>
          <c:h val="0.10294117647058823"/>
        </c:manualLayout>
      </c:layout>
      <c:overlay val="0"/>
      <c:spPr>
        <a:solidFill>
          <a:schemeClr val="bg1"/>
        </a:solidFill>
        <a:ln w="19014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0" i="0" u="none" strike="noStrike" baseline="0">
          <a:solidFill>
            <a:schemeClr val="tx1"/>
          </a:solidFill>
          <a:latin typeface="Impact"/>
          <a:ea typeface="Impact"/>
          <a:cs typeface="Impact"/>
        </a:defRPr>
      </a:pPr>
      <a:endParaRPr lang="cs-CZ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699724517906334"/>
          <c:y val="2.100840336134454E-2"/>
          <c:w val="0.57300275482093666"/>
          <c:h val="0.8067226890756302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ano vždy</c:v>
                </c:pt>
              </c:strCache>
            </c:strRef>
          </c:tx>
          <c:spPr>
            <a:solidFill>
              <a:srgbClr val="FF0000"/>
            </a:solidFill>
            <a:ln w="19014">
              <a:noFill/>
            </a:ln>
          </c:spPr>
          <c:invertIfNegative val="0"/>
          <c:dLbls>
            <c:numFmt formatCode="0" sourceLinked="0"/>
            <c:spPr>
              <a:noFill/>
              <a:ln w="19014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bydlící v RD (N=75)</c:v>
                </c:pt>
                <c:pt idx="1">
                  <c:v>bydlící v bytě (N=475)</c:v>
                </c:pt>
                <c:pt idx="2">
                  <c:v>tří a vícečlenná domácnost (N=153)</c:v>
                </c:pt>
                <c:pt idx="3">
                  <c:v>dvoučlenná domácnost (N=135)</c:v>
                </c:pt>
                <c:pt idx="4">
                  <c:v>jednočlenná domácnost (N=212)</c:v>
                </c:pt>
                <c:pt idx="5">
                  <c:v>vyšší odborné a vysokoškolské (N=120)</c:v>
                </c:pt>
                <c:pt idx="6">
                  <c:v>středoškolské s maturitou (N=242)</c:v>
                </c:pt>
                <c:pt idx="7">
                  <c:v>bez maturity (N=138)</c:v>
                </c:pt>
                <c:pt idx="8">
                  <c:v>55 let a více (N=175)</c:v>
                </c:pt>
                <c:pt idx="9">
                  <c:v>35-54 let (N=181)</c:v>
                </c:pt>
                <c:pt idx="10">
                  <c:v>do 34 let (N=144)</c:v>
                </c:pt>
                <c:pt idx="11">
                  <c:v>žena (N=253)</c:v>
                </c:pt>
                <c:pt idx="12">
                  <c:v>muž (N=247)</c:v>
                </c:pt>
                <c:pt idx="13">
                  <c:v>celkem (N=500)</c:v>
                </c:pt>
              </c:strCache>
            </c:strRef>
          </c:cat>
          <c:val>
            <c:numRef>
              <c:f>Sheet1!$B$2:$O$2</c:f>
              <c:numCache>
                <c:formatCode>General</c:formatCode>
                <c:ptCount val="14"/>
                <c:pt idx="0">
                  <c:v>65.333333330000002</c:v>
                </c:pt>
                <c:pt idx="1">
                  <c:v>52.470588239999998</c:v>
                </c:pt>
                <c:pt idx="2">
                  <c:v>67.320261439999996</c:v>
                </c:pt>
                <c:pt idx="3">
                  <c:v>48.148148149999997</c:v>
                </c:pt>
                <c:pt idx="4">
                  <c:v>49.056603770000002</c:v>
                </c:pt>
                <c:pt idx="5">
                  <c:v>70.833333330000002</c:v>
                </c:pt>
                <c:pt idx="6">
                  <c:v>54.545454550000002</c:v>
                </c:pt>
                <c:pt idx="7">
                  <c:v>39.855072460000002</c:v>
                </c:pt>
                <c:pt idx="8">
                  <c:v>49.142857139999997</c:v>
                </c:pt>
                <c:pt idx="9">
                  <c:v>64.088397790000002</c:v>
                </c:pt>
                <c:pt idx="10">
                  <c:v>48.611111110000003</c:v>
                </c:pt>
                <c:pt idx="11">
                  <c:v>54.940711460000003</c:v>
                </c:pt>
                <c:pt idx="12">
                  <c:v>53.84615385</c:v>
                </c:pt>
                <c:pt idx="13">
                  <c:v>54.4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FB-42F6-B82C-BBA623B5B098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ano, ale nepravidelně</c:v>
                </c:pt>
              </c:strCache>
            </c:strRef>
          </c:tx>
          <c:spPr>
            <a:solidFill>
              <a:srgbClr val="3366FF"/>
            </a:solidFill>
            <a:ln w="19014">
              <a:noFill/>
            </a:ln>
          </c:spPr>
          <c:invertIfNegative val="0"/>
          <c:dLbls>
            <c:numFmt formatCode="0" sourceLinked="0"/>
            <c:spPr>
              <a:noFill/>
              <a:ln w="19014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bydlící v RD (N=75)</c:v>
                </c:pt>
                <c:pt idx="1">
                  <c:v>bydlící v bytě (N=475)</c:v>
                </c:pt>
                <c:pt idx="2">
                  <c:v>tří a vícečlenná domácnost (N=153)</c:v>
                </c:pt>
                <c:pt idx="3">
                  <c:v>dvoučlenná domácnost (N=135)</c:v>
                </c:pt>
                <c:pt idx="4">
                  <c:v>jednočlenná domácnost (N=212)</c:v>
                </c:pt>
                <c:pt idx="5">
                  <c:v>vyšší odborné a vysokoškolské (N=120)</c:v>
                </c:pt>
                <c:pt idx="6">
                  <c:v>středoškolské s maturitou (N=242)</c:v>
                </c:pt>
                <c:pt idx="7">
                  <c:v>bez maturity (N=138)</c:v>
                </c:pt>
                <c:pt idx="8">
                  <c:v>55 let a více (N=175)</c:v>
                </c:pt>
                <c:pt idx="9">
                  <c:v>35-54 let (N=181)</c:v>
                </c:pt>
                <c:pt idx="10">
                  <c:v>do 34 let (N=144)</c:v>
                </c:pt>
                <c:pt idx="11">
                  <c:v>žena (N=253)</c:v>
                </c:pt>
                <c:pt idx="12">
                  <c:v>muž (N=247)</c:v>
                </c:pt>
                <c:pt idx="13">
                  <c:v>celkem (N=500)</c:v>
                </c:pt>
              </c:strCache>
            </c:strRef>
          </c:cat>
          <c:val>
            <c:numRef>
              <c:f>Sheet1!$B$3:$O$3</c:f>
              <c:numCache>
                <c:formatCode>General</c:formatCode>
                <c:ptCount val="14"/>
                <c:pt idx="0">
                  <c:v>14.66666667</c:v>
                </c:pt>
                <c:pt idx="1">
                  <c:v>17.882352940000001</c:v>
                </c:pt>
                <c:pt idx="2">
                  <c:v>15.686274510000001</c:v>
                </c:pt>
                <c:pt idx="3">
                  <c:v>27.407407410000001</c:v>
                </c:pt>
                <c:pt idx="4">
                  <c:v>12.26415094</c:v>
                </c:pt>
                <c:pt idx="5">
                  <c:v>3.3333333330000001</c:v>
                </c:pt>
                <c:pt idx="6">
                  <c:v>23.140495869999999</c:v>
                </c:pt>
                <c:pt idx="7">
                  <c:v>19.565217390000001</c:v>
                </c:pt>
                <c:pt idx="8">
                  <c:v>16.571428569999998</c:v>
                </c:pt>
                <c:pt idx="9">
                  <c:v>13.259668509999999</c:v>
                </c:pt>
                <c:pt idx="10">
                  <c:v>23.61111111</c:v>
                </c:pt>
                <c:pt idx="11">
                  <c:v>18.577075099999998</c:v>
                </c:pt>
                <c:pt idx="12">
                  <c:v>16.194331980000001</c:v>
                </c:pt>
                <c:pt idx="13">
                  <c:v>17.399999999999999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FB-42F6-B82C-BBA623B5B098}"/>
            </c:ext>
          </c:extLst>
        </c:ser>
        <c:ser>
          <c:idx val="4"/>
          <c:order val="2"/>
          <c:tx>
            <c:strRef>
              <c:f>Sheet1!$A$4</c:f>
              <c:strCache>
                <c:ptCount val="1"/>
                <c:pt idx="0">
                  <c:v>nepoužívám/nemám pračku s úsporným režimem</c:v>
                </c:pt>
              </c:strCache>
            </c:strRef>
          </c:tx>
          <c:spPr>
            <a:solidFill>
              <a:schemeClr val="folHlink"/>
            </a:solidFill>
            <a:ln w="19014">
              <a:noFill/>
            </a:ln>
          </c:spPr>
          <c:invertIfNegative val="0"/>
          <c:dLbls>
            <c:numFmt formatCode="0" sourceLinked="0"/>
            <c:spPr>
              <a:noFill/>
              <a:ln w="19014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bydlící v RD (N=75)</c:v>
                </c:pt>
                <c:pt idx="1">
                  <c:v>bydlící v bytě (N=475)</c:v>
                </c:pt>
                <c:pt idx="2">
                  <c:v>tří a vícečlenná domácnost (N=153)</c:v>
                </c:pt>
                <c:pt idx="3">
                  <c:v>dvoučlenná domácnost (N=135)</c:v>
                </c:pt>
                <c:pt idx="4">
                  <c:v>jednočlenná domácnost (N=212)</c:v>
                </c:pt>
                <c:pt idx="5">
                  <c:v>vyšší odborné a vysokoškolské (N=120)</c:v>
                </c:pt>
                <c:pt idx="6">
                  <c:v>středoškolské s maturitou (N=242)</c:v>
                </c:pt>
                <c:pt idx="7">
                  <c:v>bez maturity (N=138)</c:v>
                </c:pt>
                <c:pt idx="8">
                  <c:v>55 let a více (N=175)</c:v>
                </c:pt>
                <c:pt idx="9">
                  <c:v>35-54 let (N=181)</c:v>
                </c:pt>
                <c:pt idx="10">
                  <c:v>do 34 let (N=144)</c:v>
                </c:pt>
                <c:pt idx="11">
                  <c:v>žena (N=253)</c:v>
                </c:pt>
                <c:pt idx="12">
                  <c:v>muž (N=247)</c:v>
                </c:pt>
                <c:pt idx="13">
                  <c:v>celkem (N=500)</c:v>
                </c:pt>
              </c:strCache>
            </c:strRef>
          </c:cat>
          <c:val>
            <c:numRef>
              <c:f>Sheet1!$B$4:$O$4</c:f>
              <c:numCache>
                <c:formatCode>General</c:formatCode>
                <c:ptCount val="14"/>
                <c:pt idx="0">
                  <c:v>20</c:v>
                </c:pt>
                <c:pt idx="1">
                  <c:v>29.647058820000002</c:v>
                </c:pt>
                <c:pt idx="2">
                  <c:v>16.99346405</c:v>
                </c:pt>
                <c:pt idx="3">
                  <c:v>24.444444440000002</c:v>
                </c:pt>
                <c:pt idx="4">
                  <c:v>38.679245280000004</c:v>
                </c:pt>
                <c:pt idx="5">
                  <c:v>25.833333329999999</c:v>
                </c:pt>
                <c:pt idx="6">
                  <c:v>22.31404959</c:v>
                </c:pt>
                <c:pt idx="7">
                  <c:v>40.579710140000003</c:v>
                </c:pt>
                <c:pt idx="8">
                  <c:v>34.285714290000001</c:v>
                </c:pt>
                <c:pt idx="9">
                  <c:v>22.651933700000001</c:v>
                </c:pt>
                <c:pt idx="10">
                  <c:v>27.777777780000001</c:v>
                </c:pt>
                <c:pt idx="11">
                  <c:v>26.482213439999999</c:v>
                </c:pt>
                <c:pt idx="12">
                  <c:v>29.959514169999999</c:v>
                </c:pt>
                <c:pt idx="13">
                  <c:v>28.2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BFB-42F6-B82C-BBA623B5B0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44008192"/>
        <c:axId val="44009728"/>
      </c:barChart>
      <c:catAx>
        <c:axId val="440081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37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cs-CZ"/>
          </a:p>
        </c:txPr>
        <c:crossAx val="440097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4009728"/>
        <c:scaling>
          <c:orientation val="minMax"/>
          <c:max val="1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cs-CZ"/>
                  <a:t>(%)</a:t>
                </a:r>
              </a:p>
            </c:rich>
          </c:tx>
          <c:layout>
            <c:manualLayout>
              <c:xMode val="edge"/>
              <c:yMode val="edge"/>
              <c:x val="0.69421487603305787"/>
              <c:y val="0.83403361344537819"/>
            </c:manualLayout>
          </c:layout>
          <c:overlay val="0"/>
          <c:spPr>
            <a:noFill/>
            <a:ln w="19014">
              <a:noFill/>
            </a:ln>
          </c:spPr>
        </c:title>
        <c:numFmt formatCode="0%" sourceLinked="1"/>
        <c:majorTickMark val="out"/>
        <c:minorTickMark val="none"/>
        <c:tickLblPos val="none"/>
        <c:spPr>
          <a:ln w="2377">
            <a:solidFill>
              <a:schemeClr val="tx1"/>
            </a:solidFill>
            <a:prstDash val="solid"/>
          </a:ln>
        </c:spPr>
        <c:crossAx val="44008192"/>
        <c:crosses val="autoZero"/>
        <c:crossBetween val="between"/>
      </c:valAx>
      <c:spPr>
        <a:noFill/>
        <a:ln w="19014">
          <a:noFill/>
        </a:ln>
      </c:spPr>
    </c:plotArea>
    <c:legend>
      <c:legendPos val="r"/>
      <c:layout>
        <c:manualLayout>
          <c:xMode val="edge"/>
          <c:yMode val="edge"/>
          <c:x val="5.7608197976727213E-2"/>
          <c:y val="0.87184873949579833"/>
          <c:w val="0.9368821258661596"/>
          <c:h val="8.0448735440391356E-2"/>
        </c:manualLayout>
      </c:layout>
      <c:overlay val="0"/>
      <c:spPr>
        <a:solidFill>
          <a:schemeClr val="bg1"/>
        </a:solidFill>
        <a:ln w="19014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0" i="0" u="none" strike="noStrike" baseline="0">
          <a:solidFill>
            <a:schemeClr val="tx1"/>
          </a:solidFill>
          <a:latin typeface="Impact"/>
          <a:ea typeface="Impact"/>
          <a:cs typeface="Impact"/>
        </a:defRPr>
      </a:pPr>
      <a:endParaRPr lang="cs-CZ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699724517906334"/>
          <c:y val="2.100840336134454E-2"/>
          <c:w val="0.57300275482093666"/>
          <c:h val="0.8067226890756302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1 x za den nebo častěji</c:v>
                </c:pt>
              </c:strCache>
            </c:strRef>
          </c:tx>
          <c:spPr>
            <a:solidFill>
              <a:srgbClr val="FF0000"/>
            </a:solidFill>
            <a:ln w="19014">
              <a:noFill/>
            </a:ln>
          </c:spPr>
          <c:invertIfNegative val="0"/>
          <c:dLbls>
            <c:numFmt formatCode="0" sourceLinked="0"/>
            <c:spPr>
              <a:noFill/>
              <a:ln w="19014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bydlící v RD (N=75)</c:v>
                </c:pt>
                <c:pt idx="1">
                  <c:v>bydlící v bytě (N=475)</c:v>
                </c:pt>
                <c:pt idx="2">
                  <c:v>tří a vícečlenná domácnost (N=153)</c:v>
                </c:pt>
                <c:pt idx="3">
                  <c:v>dvoučlenná domácnost (N=135)</c:v>
                </c:pt>
                <c:pt idx="4">
                  <c:v>jednočlenná domácnost (N=212)</c:v>
                </c:pt>
                <c:pt idx="5">
                  <c:v>vyšší odborné a vysokoškolské (N=120)</c:v>
                </c:pt>
                <c:pt idx="6">
                  <c:v>středoškolské s maturitou (N=242)</c:v>
                </c:pt>
                <c:pt idx="7">
                  <c:v>bez maturity (N=138)</c:v>
                </c:pt>
                <c:pt idx="8">
                  <c:v>55 let a více (N=175)</c:v>
                </c:pt>
                <c:pt idx="9">
                  <c:v>35-54 let (N=181)</c:v>
                </c:pt>
                <c:pt idx="10">
                  <c:v>do 34 let (N=144)</c:v>
                </c:pt>
                <c:pt idx="11">
                  <c:v>žena (N=253)</c:v>
                </c:pt>
                <c:pt idx="12">
                  <c:v>muž (N=247)</c:v>
                </c:pt>
                <c:pt idx="13">
                  <c:v>celkem (N=500)</c:v>
                </c:pt>
              </c:strCache>
            </c:strRef>
          </c:cat>
          <c:val>
            <c:numRef>
              <c:f>Sheet1!$B$2:$O$2</c:f>
              <c:numCache>
                <c:formatCode>General</c:formatCode>
                <c:ptCount val="14"/>
                <c:pt idx="0">
                  <c:v>2.6666666669999999</c:v>
                </c:pt>
                <c:pt idx="1">
                  <c:v>4</c:v>
                </c:pt>
                <c:pt idx="2">
                  <c:v>5.8823529409999997</c:v>
                </c:pt>
                <c:pt idx="3">
                  <c:v>1.4814814810000001</c:v>
                </c:pt>
                <c:pt idx="4">
                  <c:v>3.773584906</c:v>
                </c:pt>
                <c:pt idx="5">
                  <c:v>5</c:v>
                </c:pt>
                <c:pt idx="6">
                  <c:v>4.5454545450000001</c:v>
                </c:pt>
                <c:pt idx="7">
                  <c:v>1.4492753620000001</c:v>
                </c:pt>
                <c:pt idx="8">
                  <c:v>4</c:v>
                </c:pt>
                <c:pt idx="9">
                  <c:v>2.7624309390000001</c:v>
                </c:pt>
                <c:pt idx="10">
                  <c:v>4.8611111109999996</c:v>
                </c:pt>
                <c:pt idx="11">
                  <c:v>3.1620553359999999</c:v>
                </c:pt>
                <c:pt idx="12">
                  <c:v>4.4534412960000003</c:v>
                </c:pt>
                <c:pt idx="13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AD-4BBC-9B1F-4E38EF1CDD56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asi 2 až 5 x za týden</c:v>
                </c:pt>
              </c:strCache>
            </c:strRef>
          </c:tx>
          <c:spPr>
            <a:solidFill>
              <a:srgbClr val="3366FF"/>
            </a:solidFill>
            <a:ln w="19014">
              <a:noFill/>
            </a:ln>
          </c:spPr>
          <c:invertIfNegative val="0"/>
          <c:dLbls>
            <c:numFmt formatCode="0" sourceLinked="0"/>
            <c:spPr>
              <a:noFill/>
              <a:ln w="19014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bydlící v RD (N=75)</c:v>
                </c:pt>
                <c:pt idx="1">
                  <c:v>bydlící v bytě (N=475)</c:v>
                </c:pt>
                <c:pt idx="2">
                  <c:v>tří a vícečlenná domácnost (N=153)</c:v>
                </c:pt>
                <c:pt idx="3">
                  <c:v>dvoučlenná domácnost (N=135)</c:v>
                </c:pt>
                <c:pt idx="4">
                  <c:v>jednočlenná domácnost (N=212)</c:v>
                </c:pt>
                <c:pt idx="5">
                  <c:v>vyšší odborné a vysokoškolské (N=120)</c:v>
                </c:pt>
                <c:pt idx="6">
                  <c:v>středoškolské s maturitou (N=242)</c:v>
                </c:pt>
                <c:pt idx="7">
                  <c:v>bez maturity (N=138)</c:v>
                </c:pt>
                <c:pt idx="8">
                  <c:v>55 let a více (N=175)</c:v>
                </c:pt>
                <c:pt idx="9">
                  <c:v>35-54 let (N=181)</c:v>
                </c:pt>
                <c:pt idx="10">
                  <c:v>do 34 let (N=144)</c:v>
                </c:pt>
                <c:pt idx="11">
                  <c:v>žena (N=253)</c:v>
                </c:pt>
                <c:pt idx="12">
                  <c:v>muž (N=247)</c:v>
                </c:pt>
                <c:pt idx="13">
                  <c:v>celkem (N=500)</c:v>
                </c:pt>
              </c:strCache>
            </c:strRef>
          </c:cat>
          <c:val>
            <c:numRef>
              <c:f>Sheet1!$B$3:$O$3</c:f>
              <c:numCache>
                <c:formatCode>General</c:formatCode>
                <c:ptCount val="14"/>
                <c:pt idx="0">
                  <c:v>64</c:v>
                </c:pt>
                <c:pt idx="1">
                  <c:v>36.470588239999998</c:v>
                </c:pt>
                <c:pt idx="2">
                  <c:v>39.215686269999999</c:v>
                </c:pt>
                <c:pt idx="3">
                  <c:v>44.444444439999998</c:v>
                </c:pt>
                <c:pt idx="4">
                  <c:v>39.150943400000003</c:v>
                </c:pt>
                <c:pt idx="5">
                  <c:v>37.5</c:v>
                </c:pt>
                <c:pt idx="6">
                  <c:v>38.01652893</c:v>
                </c:pt>
                <c:pt idx="7">
                  <c:v>47.826086959999998</c:v>
                </c:pt>
                <c:pt idx="8">
                  <c:v>45.714285709999999</c:v>
                </c:pt>
                <c:pt idx="9">
                  <c:v>38.121546960000003</c:v>
                </c:pt>
                <c:pt idx="10">
                  <c:v>37.5</c:v>
                </c:pt>
                <c:pt idx="11">
                  <c:v>35.573122529999999</c:v>
                </c:pt>
                <c:pt idx="12">
                  <c:v>45.748987849999999</c:v>
                </c:pt>
                <c:pt idx="13">
                  <c:v>40.6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0AD-4BBC-9B1F-4E38EF1CDD56}"/>
            </c:ext>
          </c:extLst>
        </c:ser>
        <c:ser>
          <c:idx val="4"/>
          <c:order val="2"/>
          <c:tx>
            <c:strRef>
              <c:f>Sheet1!$A$4</c:f>
              <c:strCache>
                <c:ptCount val="1"/>
                <c:pt idx="0">
                  <c:v>asi 1 x za týden</c:v>
                </c:pt>
              </c:strCache>
            </c:strRef>
          </c:tx>
          <c:spPr>
            <a:solidFill>
              <a:srgbClr val="99CCFF"/>
            </a:solidFill>
            <a:ln w="19014">
              <a:noFill/>
            </a:ln>
          </c:spPr>
          <c:invertIfNegative val="0"/>
          <c:dLbls>
            <c:numFmt formatCode="0" sourceLinked="0"/>
            <c:spPr>
              <a:noFill/>
              <a:ln w="19014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bydlící v RD (N=75)</c:v>
                </c:pt>
                <c:pt idx="1">
                  <c:v>bydlící v bytě (N=475)</c:v>
                </c:pt>
                <c:pt idx="2">
                  <c:v>tří a vícečlenná domácnost (N=153)</c:v>
                </c:pt>
                <c:pt idx="3">
                  <c:v>dvoučlenná domácnost (N=135)</c:v>
                </c:pt>
                <c:pt idx="4">
                  <c:v>jednočlenná domácnost (N=212)</c:v>
                </c:pt>
                <c:pt idx="5">
                  <c:v>vyšší odborné a vysokoškolské (N=120)</c:v>
                </c:pt>
                <c:pt idx="6">
                  <c:v>středoškolské s maturitou (N=242)</c:v>
                </c:pt>
                <c:pt idx="7">
                  <c:v>bez maturity (N=138)</c:v>
                </c:pt>
                <c:pt idx="8">
                  <c:v>55 let a více (N=175)</c:v>
                </c:pt>
                <c:pt idx="9">
                  <c:v>35-54 let (N=181)</c:v>
                </c:pt>
                <c:pt idx="10">
                  <c:v>do 34 let (N=144)</c:v>
                </c:pt>
                <c:pt idx="11">
                  <c:v>žena (N=253)</c:v>
                </c:pt>
                <c:pt idx="12">
                  <c:v>muž (N=247)</c:v>
                </c:pt>
                <c:pt idx="13">
                  <c:v>celkem (N=500)</c:v>
                </c:pt>
              </c:strCache>
            </c:strRef>
          </c:cat>
          <c:val>
            <c:numRef>
              <c:f>Sheet1!$B$4:$O$4</c:f>
              <c:numCache>
                <c:formatCode>General</c:formatCode>
                <c:ptCount val="14"/>
                <c:pt idx="0">
                  <c:v>30.666666670000001</c:v>
                </c:pt>
                <c:pt idx="1">
                  <c:v>46.58823529</c:v>
                </c:pt>
                <c:pt idx="2">
                  <c:v>45.751633990000002</c:v>
                </c:pt>
                <c:pt idx="3">
                  <c:v>40.74074074</c:v>
                </c:pt>
                <c:pt idx="4">
                  <c:v>45.283018869999999</c:v>
                </c:pt>
                <c:pt idx="5">
                  <c:v>44.166666669999998</c:v>
                </c:pt>
                <c:pt idx="6">
                  <c:v>47.520661160000003</c:v>
                </c:pt>
                <c:pt idx="7">
                  <c:v>38.405797100000001</c:v>
                </c:pt>
                <c:pt idx="8">
                  <c:v>40.571428570000002</c:v>
                </c:pt>
                <c:pt idx="9">
                  <c:v>46.408839780000001</c:v>
                </c:pt>
                <c:pt idx="10">
                  <c:v>45.833333330000002</c:v>
                </c:pt>
                <c:pt idx="11">
                  <c:v>48.61660079</c:v>
                </c:pt>
                <c:pt idx="12">
                  <c:v>39.676113360000002</c:v>
                </c:pt>
                <c:pt idx="13">
                  <c:v>44.2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0AD-4BBC-9B1F-4E38EF1CDD56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méně často než 1 x za týden</c:v>
                </c:pt>
              </c:strCache>
            </c:strRef>
          </c:tx>
          <c:spPr>
            <a:solidFill>
              <a:srgbClr val="CCFFFF"/>
            </a:solidFill>
            <a:ln w="19014">
              <a:noFill/>
            </a:ln>
          </c:spPr>
          <c:invertIfNegative val="0"/>
          <c:dLbls>
            <c:numFmt formatCode="0" sourceLinked="0"/>
            <c:spPr>
              <a:noFill/>
              <a:ln w="19014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bydlící v RD (N=75)</c:v>
                </c:pt>
                <c:pt idx="1">
                  <c:v>bydlící v bytě (N=475)</c:v>
                </c:pt>
                <c:pt idx="2">
                  <c:v>tří a vícečlenná domácnost (N=153)</c:v>
                </c:pt>
                <c:pt idx="3">
                  <c:v>dvoučlenná domácnost (N=135)</c:v>
                </c:pt>
                <c:pt idx="4">
                  <c:v>jednočlenná domácnost (N=212)</c:v>
                </c:pt>
                <c:pt idx="5">
                  <c:v>vyšší odborné a vysokoškolské (N=120)</c:v>
                </c:pt>
                <c:pt idx="6">
                  <c:v>středoškolské s maturitou (N=242)</c:v>
                </c:pt>
                <c:pt idx="7">
                  <c:v>bez maturity (N=138)</c:v>
                </c:pt>
                <c:pt idx="8">
                  <c:v>55 let a více (N=175)</c:v>
                </c:pt>
                <c:pt idx="9">
                  <c:v>35-54 let (N=181)</c:v>
                </c:pt>
                <c:pt idx="10">
                  <c:v>do 34 let (N=144)</c:v>
                </c:pt>
                <c:pt idx="11">
                  <c:v>žena (N=253)</c:v>
                </c:pt>
                <c:pt idx="12">
                  <c:v>muž (N=247)</c:v>
                </c:pt>
                <c:pt idx="13">
                  <c:v>celkem (N=500)</c:v>
                </c:pt>
              </c:strCache>
            </c:strRef>
          </c:cat>
          <c:val>
            <c:numRef>
              <c:f>Sheet1!$B$5:$O$5</c:f>
              <c:numCache>
                <c:formatCode>General</c:formatCode>
                <c:ptCount val="14"/>
                <c:pt idx="0">
                  <c:v>1.3333333329999999</c:v>
                </c:pt>
                <c:pt idx="1">
                  <c:v>4.2352941179999997</c:v>
                </c:pt>
                <c:pt idx="2">
                  <c:v>5.8823529409999997</c:v>
                </c:pt>
                <c:pt idx="3">
                  <c:v>2.9629629629999998</c:v>
                </c:pt>
                <c:pt idx="4">
                  <c:v>2.8301886789999999</c:v>
                </c:pt>
                <c:pt idx="5">
                  <c:v>5</c:v>
                </c:pt>
                <c:pt idx="6">
                  <c:v>4.1322314049999997</c:v>
                </c:pt>
                <c:pt idx="7">
                  <c:v>2.1739130430000002</c:v>
                </c:pt>
                <c:pt idx="8">
                  <c:v>2.8571428569999999</c:v>
                </c:pt>
                <c:pt idx="9">
                  <c:v>4.9723756909999999</c:v>
                </c:pt>
                <c:pt idx="10">
                  <c:v>3.4722222220000001</c:v>
                </c:pt>
                <c:pt idx="11">
                  <c:v>4.3478260869999996</c:v>
                </c:pt>
                <c:pt idx="12">
                  <c:v>3.2388663969999998</c:v>
                </c:pt>
                <c:pt idx="13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0AD-4BBC-9B1F-4E38EF1CDD56}"/>
            </c:ext>
          </c:extLst>
        </c:ser>
        <c:ser>
          <c:idx val="2"/>
          <c:order val="4"/>
          <c:tx>
            <c:strRef>
              <c:f>Sheet1!$A$6</c:f>
              <c:strCache>
                <c:ptCount val="1"/>
                <c:pt idx="0">
                  <c:v>nemáme v domácnosti květiny</c:v>
                </c:pt>
              </c:strCache>
            </c:strRef>
          </c:tx>
          <c:spPr>
            <a:solidFill>
              <a:schemeClr val="folHlink"/>
            </a:solidFill>
            <a:ln w="19014">
              <a:noFill/>
            </a:ln>
          </c:spPr>
          <c:invertIfNegative val="0"/>
          <c:dLbls>
            <c:numFmt formatCode="0" sourceLinked="0"/>
            <c:spPr>
              <a:noFill/>
              <a:ln w="19014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bydlící v RD (N=75)</c:v>
                </c:pt>
                <c:pt idx="1">
                  <c:v>bydlící v bytě (N=475)</c:v>
                </c:pt>
                <c:pt idx="2">
                  <c:v>tří a vícečlenná domácnost (N=153)</c:v>
                </c:pt>
                <c:pt idx="3">
                  <c:v>dvoučlenná domácnost (N=135)</c:v>
                </c:pt>
                <c:pt idx="4">
                  <c:v>jednočlenná domácnost (N=212)</c:v>
                </c:pt>
                <c:pt idx="5">
                  <c:v>vyšší odborné a vysokoškolské (N=120)</c:v>
                </c:pt>
                <c:pt idx="6">
                  <c:v>středoškolské s maturitou (N=242)</c:v>
                </c:pt>
                <c:pt idx="7">
                  <c:v>bez maturity (N=138)</c:v>
                </c:pt>
                <c:pt idx="8">
                  <c:v>55 let a více (N=175)</c:v>
                </c:pt>
                <c:pt idx="9">
                  <c:v>35-54 let (N=181)</c:v>
                </c:pt>
                <c:pt idx="10">
                  <c:v>do 34 let (N=144)</c:v>
                </c:pt>
                <c:pt idx="11">
                  <c:v>žena (N=253)</c:v>
                </c:pt>
                <c:pt idx="12">
                  <c:v>muž (N=247)</c:v>
                </c:pt>
                <c:pt idx="13">
                  <c:v>celkem (N=500)</c:v>
                </c:pt>
              </c:strCache>
            </c:strRef>
          </c:cat>
          <c:val>
            <c:numRef>
              <c:f>Sheet1!$B$6:$O$6</c:f>
              <c:numCache>
                <c:formatCode>General</c:formatCode>
                <c:ptCount val="14"/>
                <c:pt idx="0">
                  <c:v>1.3333333329999999</c:v>
                </c:pt>
                <c:pt idx="1">
                  <c:v>8.7058823529999998</c:v>
                </c:pt>
                <c:pt idx="2">
                  <c:v>3.2679738559999998</c:v>
                </c:pt>
                <c:pt idx="3">
                  <c:v>10.37037037</c:v>
                </c:pt>
                <c:pt idx="4">
                  <c:v>8.9622641509999994</c:v>
                </c:pt>
                <c:pt idx="5">
                  <c:v>8.3333333330000006</c:v>
                </c:pt>
                <c:pt idx="6">
                  <c:v>5.7851239669999996</c:v>
                </c:pt>
                <c:pt idx="7">
                  <c:v>10.144927539999999</c:v>
                </c:pt>
                <c:pt idx="8">
                  <c:v>6.8571428570000004</c:v>
                </c:pt>
                <c:pt idx="9">
                  <c:v>7.7348066299999996</c:v>
                </c:pt>
                <c:pt idx="10">
                  <c:v>8.3333333330000006</c:v>
                </c:pt>
                <c:pt idx="11">
                  <c:v>8.3003952569999999</c:v>
                </c:pt>
                <c:pt idx="12">
                  <c:v>6.8825910930000003</c:v>
                </c:pt>
                <c:pt idx="13">
                  <c:v>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0AD-4BBC-9B1F-4E38EF1CDD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44101632"/>
        <c:axId val="44103168"/>
      </c:barChart>
      <c:catAx>
        <c:axId val="441016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37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cs-CZ"/>
          </a:p>
        </c:txPr>
        <c:crossAx val="441031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4103168"/>
        <c:scaling>
          <c:orientation val="minMax"/>
          <c:max val="1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cs-CZ"/>
                  <a:t>(%)</a:t>
                </a:r>
              </a:p>
            </c:rich>
          </c:tx>
          <c:layout>
            <c:manualLayout>
              <c:xMode val="edge"/>
              <c:yMode val="edge"/>
              <c:x val="0.69696969696969702"/>
              <c:y val="0.8214285714285714"/>
            </c:manualLayout>
          </c:layout>
          <c:overlay val="0"/>
          <c:spPr>
            <a:noFill/>
            <a:ln w="19014">
              <a:noFill/>
            </a:ln>
          </c:spPr>
        </c:title>
        <c:numFmt formatCode="0%" sourceLinked="1"/>
        <c:majorTickMark val="out"/>
        <c:minorTickMark val="none"/>
        <c:tickLblPos val="none"/>
        <c:spPr>
          <a:ln w="2377">
            <a:solidFill>
              <a:schemeClr val="tx1"/>
            </a:solidFill>
            <a:prstDash val="solid"/>
          </a:ln>
        </c:spPr>
        <c:crossAx val="44101632"/>
        <c:crosses val="autoZero"/>
        <c:crossBetween val="between"/>
      </c:valAx>
      <c:spPr>
        <a:noFill/>
        <a:ln w="19014">
          <a:noFill/>
        </a:ln>
      </c:spPr>
    </c:plotArea>
    <c:legend>
      <c:legendPos val="r"/>
      <c:layout>
        <c:manualLayout>
          <c:xMode val="edge"/>
          <c:yMode val="edge"/>
          <c:x val="4.8441563628554537E-3"/>
          <c:y val="0.88235294117647056"/>
          <c:w val="0.98413649132291836"/>
          <c:h val="9.4493702224255932E-2"/>
        </c:manualLayout>
      </c:layout>
      <c:overlay val="0"/>
      <c:spPr>
        <a:solidFill>
          <a:schemeClr val="bg1"/>
        </a:solidFill>
        <a:ln w="19014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0" i="0" u="none" strike="noStrike" baseline="0">
          <a:solidFill>
            <a:schemeClr val="tx1"/>
          </a:solidFill>
          <a:latin typeface="Impact"/>
          <a:ea typeface="Impact"/>
          <a:cs typeface="Impact"/>
        </a:defRPr>
      </a:pPr>
      <a:endParaRPr lang="cs-CZ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873278236914602"/>
          <c:y val="2.100840336134454E-2"/>
          <c:w val="0.58126721763085398"/>
          <c:h val="0.8067226890756302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1 x za den nebo častěji</c:v>
                </c:pt>
              </c:strCache>
            </c:strRef>
          </c:tx>
          <c:spPr>
            <a:solidFill>
              <a:srgbClr val="FF0000"/>
            </a:solidFill>
            <a:ln w="19014">
              <a:noFill/>
            </a:ln>
          </c:spPr>
          <c:invertIfNegative val="0"/>
          <c:dLbls>
            <c:numFmt formatCode="0" sourceLinked="0"/>
            <c:spPr>
              <a:noFill/>
              <a:ln w="19014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bydlící v RD(N=75)</c:v>
                </c:pt>
                <c:pt idx="1">
                  <c:v>bydlící v bytě (N=0)</c:v>
                </c:pt>
                <c:pt idx="2">
                  <c:v>tří a vícečlenná domácnost (N=41)</c:v>
                </c:pt>
                <c:pt idx="3">
                  <c:v>dvoučlenná domácnost (N=15)</c:v>
                </c:pt>
                <c:pt idx="4">
                  <c:v>jednočlenná domácnost (N=19)</c:v>
                </c:pt>
                <c:pt idx="5">
                  <c:v>vyšší odborné a vysokoškolské (N=30)</c:v>
                </c:pt>
                <c:pt idx="6">
                  <c:v>středoškolské s maturitou (N=28)</c:v>
                </c:pt>
                <c:pt idx="7">
                  <c:v>bez maturity (N=17)</c:v>
                </c:pt>
                <c:pt idx="8">
                  <c:v>55 let a více (N=27)</c:v>
                </c:pt>
                <c:pt idx="9">
                  <c:v>35-54 let (N=24)</c:v>
                </c:pt>
                <c:pt idx="10">
                  <c:v>do 34 let (N=24)</c:v>
                </c:pt>
                <c:pt idx="11">
                  <c:v>žena (N=30)</c:v>
                </c:pt>
                <c:pt idx="12">
                  <c:v>muž (N=45)</c:v>
                </c:pt>
                <c:pt idx="13">
                  <c:v>celkem (N=75)</c:v>
                </c:pt>
              </c:strCache>
            </c:strRef>
          </c:cat>
          <c:val>
            <c:numRef>
              <c:f>Sheet1!$B$2:$O$2</c:f>
              <c:numCache>
                <c:formatCode>General</c:formatCode>
                <c:ptCount val="14"/>
                <c:pt idx="0">
                  <c:v>6.6666666670000003</c:v>
                </c:pt>
                <c:pt idx="2">
                  <c:v>12.195121950000001</c:v>
                </c:pt>
                <c:pt idx="3">
                  <c:v>0</c:v>
                </c:pt>
                <c:pt idx="4">
                  <c:v>0</c:v>
                </c:pt>
                <c:pt idx="5">
                  <c:v>10</c:v>
                </c:pt>
                <c:pt idx="6">
                  <c:v>3.5714285710000002</c:v>
                </c:pt>
                <c:pt idx="7">
                  <c:v>5.8823529409999997</c:v>
                </c:pt>
                <c:pt idx="8">
                  <c:v>0</c:v>
                </c:pt>
                <c:pt idx="9">
                  <c:v>16.666666670000001</c:v>
                </c:pt>
                <c:pt idx="10">
                  <c:v>4.1666666670000003</c:v>
                </c:pt>
                <c:pt idx="11">
                  <c:v>6.6666666670000003</c:v>
                </c:pt>
                <c:pt idx="12">
                  <c:v>6.6666666670000003</c:v>
                </c:pt>
                <c:pt idx="13">
                  <c:v>6.6666666670000003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31-47FC-B30E-2FCC9D4E7A1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asi 2 až 5 x za týden</c:v>
                </c:pt>
              </c:strCache>
            </c:strRef>
          </c:tx>
          <c:spPr>
            <a:solidFill>
              <a:srgbClr val="3366FF"/>
            </a:solidFill>
            <a:ln w="19014">
              <a:noFill/>
            </a:ln>
          </c:spPr>
          <c:invertIfNegative val="0"/>
          <c:dLbls>
            <c:numFmt formatCode="0" sourceLinked="0"/>
            <c:spPr>
              <a:noFill/>
              <a:ln w="19014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bydlící v RD(N=75)</c:v>
                </c:pt>
                <c:pt idx="1">
                  <c:v>bydlící v bytě (N=0)</c:v>
                </c:pt>
                <c:pt idx="2">
                  <c:v>tří a vícečlenná domácnost (N=41)</c:v>
                </c:pt>
                <c:pt idx="3">
                  <c:v>dvoučlenná domácnost (N=15)</c:v>
                </c:pt>
                <c:pt idx="4">
                  <c:v>jednočlenná domácnost (N=19)</c:v>
                </c:pt>
                <c:pt idx="5">
                  <c:v>vyšší odborné a vysokoškolské (N=30)</c:v>
                </c:pt>
                <c:pt idx="6">
                  <c:v>středoškolské s maturitou (N=28)</c:v>
                </c:pt>
                <c:pt idx="7">
                  <c:v>bez maturity (N=17)</c:v>
                </c:pt>
                <c:pt idx="8">
                  <c:v>55 let a více (N=27)</c:v>
                </c:pt>
                <c:pt idx="9">
                  <c:v>35-54 let (N=24)</c:v>
                </c:pt>
                <c:pt idx="10">
                  <c:v>do 34 let (N=24)</c:v>
                </c:pt>
                <c:pt idx="11">
                  <c:v>žena (N=30)</c:v>
                </c:pt>
                <c:pt idx="12">
                  <c:v>muž (N=45)</c:v>
                </c:pt>
                <c:pt idx="13">
                  <c:v>celkem (N=75)</c:v>
                </c:pt>
              </c:strCache>
            </c:strRef>
          </c:cat>
          <c:val>
            <c:numRef>
              <c:f>Sheet1!$B$3:$O$3</c:f>
              <c:numCache>
                <c:formatCode>General</c:formatCode>
                <c:ptCount val="14"/>
                <c:pt idx="0">
                  <c:v>20</c:v>
                </c:pt>
                <c:pt idx="2">
                  <c:v>19.512195120000001</c:v>
                </c:pt>
                <c:pt idx="3">
                  <c:v>26.666666670000001</c:v>
                </c:pt>
                <c:pt idx="4">
                  <c:v>15.78947368</c:v>
                </c:pt>
                <c:pt idx="5">
                  <c:v>13.33333333</c:v>
                </c:pt>
                <c:pt idx="6">
                  <c:v>32.142857139999997</c:v>
                </c:pt>
                <c:pt idx="7">
                  <c:v>11.764705879999999</c:v>
                </c:pt>
                <c:pt idx="8">
                  <c:v>22.222222219999999</c:v>
                </c:pt>
                <c:pt idx="9">
                  <c:v>29.166666670000001</c:v>
                </c:pt>
                <c:pt idx="10">
                  <c:v>8.3333333330000006</c:v>
                </c:pt>
                <c:pt idx="11">
                  <c:v>26.666666670000001</c:v>
                </c:pt>
                <c:pt idx="12">
                  <c:v>15.55555556</c:v>
                </c:pt>
                <c:pt idx="1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31-47FC-B30E-2FCC9D4E7A14}"/>
            </c:ext>
          </c:extLst>
        </c:ser>
        <c:ser>
          <c:idx val="4"/>
          <c:order val="2"/>
          <c:tx>
            <c:strRef>
              <c:f>Sheet1!$A$4</c:f>
              <c:strCache>
                <c:ptCount val="1"/>
                <c:pt idx="0">
                  <c:v>asi 1 x za týden</c:v>
                </c:pt>
              </c:strCache>
            </c:strRef>
          </c:tx>
          <c:spPr>
            <a:solidFill>
              <a:srgbClr val="99CCFF"/>
            </a:solidFill>
            <a:ln w="19014">
              <a:noFill/>
            </a:ln>
          </c:spPr>
          <c:invertIfNegative val="0"/>
          <c:dLbls>
            <c:numFmt formatCode="0" sourceLinked="0"/>
            <c:spPr>
              <a:noFill/>
              <a:ln w="19014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bydlící v RD(N=75)</c:v>
                </c:pt>
                <c:pt idx="1">
                  <c:v>bydlící v bytě (N=0)</c:v>
                </c:pt>
                <c:pt idx="2">
                  <c:v>tří a vícečlenná domácnost (N=41)</c:v>
                </c:pt>
                <c:pt idx="3">
                  <c:v>dvoučlenná domácnost (N=15)</c:v>
                </c:pt>
                <c:pt idx="4">
                  <c:v>jednočlenná domácnost (N=19)</c:v>
                </c:pt>
                <c:pt idx="5">
                  <c:v>vyšší odborné a vysokoškolské (N=30)</c:v>
                </c:pt>
                <c:pt idx="6">
                  <c:v>středoškolské s maturitou (N=28)</c:v>
                </c:pt>
                <c:pt idx="7">
                  <c:v>bez maturity (N=17)</c:v>
                </c:pt>
                <c:pt idx="8">
                  <c:v>55 let a více (N=27)</c:v>
                </c:pt>
                <c:pt idx="9">
                  <c:v>35-54 let (N=24)</c:v>
                </c:pt>
                <c:pt idx="10">
                  <c:v>do 34 let (N=24)</c:v>
                </c:pt>
                <c:pt idx="11">
                  <c:v>žena (N=30)</c:v>
                </c:pt>
                <c:pt idx="12">
                  <c:v>muž (N=45)</c:v>
                </c:pt>
                <c:pt idx="13">
                  <c:v>celkem (N=75)</c:v>
                </c:pt>
              </c:strCache>
            </c:strRef>
          </c:cat>
          <c:val>
            <c:numRef>
              <c:f>Sheet1!$B$4:$O$4</c:f>
              <c:numCache>
                <c:formatCode>General</c:formatCode>
                <c:ptCount val="14"/>
                <c:pt idx="0">
                  <c:v>29.333333329999999</c:v>
                </c:pt>
                <c:pt idx="2">
                  <c:v>26.829268290000002</c:v>
                </c:pt>
                <c:pt idx="3">
                  <c:v>33.333333330000002</c:v>
                </c:pt>
                <c:pt idx="4">
                  <c:v>31.578947370000002</c:v>
                </c:pt>
                <c:pt idx="5">
                  <c:v>30</c:v>
                </c:pt>
                <c:pt idx="6">
                  <c:v>32.142857139999997</c:v>
                </c:pt>
                <c:pt idx="7">
                  <c:v>23.529411759999999</c:v>
                </c:pt>
                <c:pt idx="8">
                  <c:v>22.222222219999999</c:v>
                </c:pt>
                <c:pt idx="9">
                  <c:v>20.833333329999999</c:v>
                </c:pt>
                <c:pt idx="10">
                  <c:v>45.833333330000002</c:v>
                </c:pt>
                <c:pt idx="11">
                  <c:v>20</c:v>
                </c:pt>
                <c:pt idx="12">
                  <c:v>35.555555560000002</c:v>
                </c:pt>
                <c:pt idx="13">
                  <c:v>29.333333329999999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631-47FC-B30E-2FCC9D4E7A14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méně často než 1 x za týden</c:v>
                </c:pt>
              </c:strCache>
            </c:strRef>
          </c:tx>
          <c:spPr>
            <a:solidFill>
              <a:srgbClr val="CCFFFF"/>
            </a:solidFill>
            <a:ln w="19014">
              <a:noFill/>
            </a:ln>
          </c:spPr>
          <c:invertIfNegative val="0"/>
          <c:dLbls>
            <c:numFmt formatCode="0" sourceLinked="0"/>
            <c:spPr>
              <a:noFill/>
              <a:ln w="19014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bydlící v RD(N=75)</c:v>
                </c:pt>
                <c:pt idx="1">
                  <c:v>bydlící v bytě (N=0)</c:v>
                </c:pt>
                <c:pt idx="2">
                  <c:v>tří a vícečlenná domácnost (N=41)</c:v>
                </c:pt>
                <c:pt idx="3">
                  <c:v>dvoučlenná domácnost (N=15)</c:v>
                </c:pt>
                <c:pt idx="4">
                  <c:v>jednočlenná domácnost (N=19)</c:v>
                </c:pt>
                <c:pt idx="5">
                  <c:v>vyšší odborné a vysokoškolské (N=30)</c:v>
                </c:pt>
                <c:pt idx="6">
                  <c:v>středoškolské s maturitou (N=28)</c:v>
                </c:pt>
                <c:pt idx="7">
                  <c:v>bez maturity (N=17)</c:v>
                </c:pt>
                <c:pt idx="8">
                  <c:v>55 let a více (N=27)</c:v>
                </c:pt>
                <c:pt idx="9">
                  <c:v>35-54 let (N=24)</c:v>
                </c:pt>
                <c:pt idx="10">
                  <c:v>do 34 let (N=24)</c:v>
                </c:pt>
                <c:pt idx="11">
                  <c:v>žena (N=30)</c:v>
                </c:pt>
                <c:pt idx="12">
                  <c:v>muž (N=45)</c:v>
                </c:pt>
                <c:pt idx="13">
                  <c:v>celkem (N=75)</c:v>
                </c:pt>
              </c:strCache>
            </c:strRef>
          </c:cat>
          <c:val>
            <c:numRef>
              <c:f>Sheet1!$B$5:$O$5</c:f>
              <c:numCache>
                <c:formatCode>General</c:formatCode>
                <c:ptCount val="14"/>
                <c:pt idx="0">
                  <c:v>28</c:v>
                </c:pt>
                <c:pt idx="2">
                  <c:v>31.707317069999998</c:v>
                </c:pt>
                <c:pt idx="3">
                  <c:v>33.333333330000002</c:v>
                </c:pt>
                <c:pt idx="4">
                  <c:v>15.78947368</c:v>
                </c:pt>
                <c:pt idx="5">
                  <c:v>33.333333330000002</c:v>
                </c:pt>
                <c:pt idx="6">
                  <c:v>17.85714286</c:v>
                </c:pt>
                <c:pt idx="7">
                  <c:v>35.294117649999997</c:v>
                </c:pt>
                <c:pt idx="8">
                  <c:v>22.222222219999999</c:v>
                </c:pt>
                <c:pt idx="9">
                  <c:v>25</c:v>
                </c:pt>
                <c:pt idx="10">
                  <c:v>37.5</c:v>
                </c:pt>
                <c:pt idx="11">
                  <c:v>33.333333330000002</c:v>
                </c:pt>
                <c:pt idx="12">
                  <c:v>24.444444440000002</c:v>
                </c:pt>
                <c:pt idx="13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631-47FC-B30E-2FCC9D4E7A14}"/>
            </c:ext>
          </c:extLst>
        </c:ser>
        <c:ser>
          <c:idx val="2"/>
          <c:order val="4"/>
          <c:tx>
            <c:strRef>
              <c:f>Sheet1!$A$6</c:f>
              <c:strCache>
                <c:ptCount val="1"/>
                <c:pt idx="0">
                  <c:v>nezaléváme</c:v>
                </c:pt>
              </c:strCache>
            </c:strRef>
          </c:tx>
          <c:spPr>
            <a:solidFill>
              <a:schemeClr val="folHlink"/>
            </a:solidFill>
            <a:ln w="19014">
              <a:noFill/>
            </a:ln>
          </c:spPr>
          <c:invertIfNegative val="0"/>
          <c:dLbls>
            <c:numFmt formatCode="0" sourceLinked="0"/>
            <c:spPr>
              <a:noFill/>
              <a:ln w="19014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bydlící v RD(N=75)</c:v>
                </c:pt>
                <c:pt idx="1">
                  <c:v>bydlící v bytě (N=0)</c:v>
                </c:pt>
                <c:pt idx="2">
                  <c:v>tří a vícečlenná domácnost (N=41)</c:v>
                </c:pt>
                <c:pt idx="3">
                  <c:v>dvoučlenná domácnost (N=15)</c:v>
                </c:pt>
                <c:pt idx="4">
                  <c:v>jednočlenná domácnost (N=19)</c:v>
                </c:pt>
                <c:pt idx="5">
                  <c:v>vyšší odborné a vysokoškolské (N=30)</c:v>
                </c:pt>
                <c:pt idx="6">
                  <c:v>středoškolské s maturitou (N=28)</c:v>
                </c:pt>
                <c:pt idx="7">
                  <c:v>bez maturity (N=17)</c:v>
                </c:pt>
                <c:pt idx="8">
                  <c:v>55 let a více (N=27)</c:v>
                </c:pt>
                <c:pt idx="9">
                  <c:v>35-54 let (N=24)</c:v>
                </c:pt>
                <c:pt idx="10">
                  <c:v>do 34 let (N=24)</c:v>
                </c:pt>
                <c:pt idx="11">
                  <c:v>žena (N=30)</c:v>
                </c:pt>
                <c:pt idx="12">
                  <c:v>muž (N=45)</c:v>
                </c:pt>
                <c:pt idx="13">
                  <c:v>celkem (N=75)</c:v>
                </c:pt>
              </c:strCache>
            </c:strRef>
          </c:cat>
          <c:val>
            <c:numRef>
              <c:f>Sheet1!$B$6:$O$6</c:f>
              <c:numCache>
                <c:formatCode>General</c:formatCode>
                <c:ptCount val="14"/>
                <c:pt idx="0">
                  <c:v>16</c:v>
                </c:pt>
                <c:pt idx="2">
                  <c:v>9.7560975610000007</c:v>
                </c:pt>
                <c:pt idx="3">
                  <c:v>6.6666666670000003</c:v>
                </c:pt>
                <c:pt idx="4">
                  <c:v>36.842105259999997</c:v>
                </c:pt>
                <c:pt idx="5">
                  <c:v>13.33333333</c:v>
                </c:pt>
                <c:pt idx="6">
                  <c:v>14.28571429</c:v>
                </c:pt>
                <c:pt idx="7">
                  <c:v>23.529411759999999</c:v>
                </c:pt>
                <c:pt idx="8">
                  <c:v>33.333333330000002</c:v>
                </c:pt>
                <c:pt idx="9">
                  <c:v>8.3333333330000006</c:v>
                </c:pt>
                <c:pt idx="10">
                  <c:v>4.1666666670000003</c:v>
                </c:pt>
                <c:pt idx="11">
                  <c:v>13.33333333</c:v>
                </c:pt>
                <c:pt idx="12">
                  <c:v>17.777777780000001</c:v>
                </c:pt>
                <c:pt idx="13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631-47FC-B30E-2FCC9D4E7A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44821888"/>
        <c:axId val="44831872"/>
      </c:barChart>
      <c:catAx>
        <c:axId val="448218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37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cs-CZ"/>
          </a:p>
        </c:txPr>
        <c:crossAx val="448318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4831872"/>
        <c:scaling>
          <c:orientation val="minMax"/>
          <c:max val="1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cs-CZ"/>
                  <a:t>(%)</a:t>
                </a:r>
              </a:p>
            </c:rich>
          </c:tx>
          <c:layout>
            <c:manualLayout>
              <c:xMode val="edge"/>
              <c:yMode val="edge"/>
              <c:x val="0.69283746556473824"/>
              <c:y val="0.8214285714285714"/>
            </c:manualLayout>
          </c:layout>
          <c:overlay val="0"/>
          <c:spPr>
            <a:noFill/>
            <a:ln w="19014">
              <a:noFill/>
            </a:ln>
          </c:spPr>
        </c:title>
        <c:numFmt formatCode="0%" sourceLinked="1"/>
        <c:majorTickMark val="out"/>
        <c:minorTickMark val="none"/>
        <c:tickLblPos val="none"/>
        <c:spPr>
          <a:ln w="2377">
            <a:solidFill>
              <a:schemeClr val="tx1"/>
            </a:solidFill>
            <a:prstDash val="solid"/>
          </a:ln>
        </c:spPr>
        <c:crossAx val="44821888"/>
        <c:crosses val="autoZero"/>
        <c:crossBetween val="between"/>
      </c:valAx>
      <c:spPr>
        <a:noFill/>
        <a:ln w="19014">
          <a:noFill/>
        </a:ln>
      </c:spPr>
    </c:plotArea>
    <c:legend>
      <c:legendPos val="r"/>
      <c:layout>
        <c:manualLayout>
          <c:xMode val="edge"/>
          <c:yMode val="edge"/>
          <c:x val="5.6763382895432209E-2"/>
          <c:y val="0.88235294117647056"/>
          <c:w val="0.93083991810590083"/>
          <c:h val="8.8881636902466962E-2"/>
        </c:manualLayout>
      </c:layout>
      <c:overlay val="0"/>
      <c:spPr>
        <a:solidFill>
          <a:schemeClr val="bg1"/>
        </a:solidFill>
        <a:ln w="19014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0" i="0" u="none" strike="noStrike" baseline="0">
          <a:solidFill>
            <a:schemeClr val="tx1"/>
          </a:solidFill>
          <a:latin typeface="Impact"/>
          <a:ea typeface="Impact"/>
          <a:cs typeface="Impact"/>
        </a:defRPr>
      </a:pPr>
      <a:endParaRPr lang="cs-CZ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873278236914602"/>
          <c:y val="2.100840336134454E-2"/>
          <c:w val="0.58126721763085398"/>
          <c:h val="0.8067226890756302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Ano</c:v>
                </c:pt>
              </c:strCache>
            </c:strRef>
          </c:tx>
          <c:spPr>
            <a:solidFill>
              <a:srgbClr val="FF0000"/>
            </a:solidFill>
            <a:ln w="19014">
              <a:noFill/>
            </a:ln>
          </c:spPr>
          <c:invertIfNegative val="0"/>
          <c:dLbls>
            <c:numFmt formatCode="0" sourceLinked="0"/>
            <c:spPr>
              <a:noFill/>
              <a:ln w="19014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bydlící v RD (N=63)</c:v>
                </c:pt>
                <c:pt idx="1">
                  <c:v>bydlící v bytě (N=0)</c:v>
                </c:pt>
                <c:pt idx="2">
                  <c:v>tří a vícečlenná domácnost (N=37)</c:v>
                </c:pt>
                <c:pt idx="3">
                  <c:v>dvoučlenná domácnost (N=14)</c:v>
                </c:pt>
                <c:pt idx="4">
                  <c:v>jednočlenná domácnost (N=12)</c:v>
                </c:pt>
                <c:pt idx="5">
                  <c:v>vyšší odborné a vysokoškolské (N=26)</c:v>
                </c:pt>
                <c:pt idx="6">
                  <c:v>středoškolské s maturitou (N=25)</c:v>
                </c:pt>
                <c:pt idx="7">
                  <c:v>bez maturity (N=12)</c:v>
                </c:pt>
                <c:pt idx="8">
                  <c:v>55 let a více (N=18)</c:v>
                </c:pt>
                <c:pt idx="9">
                  <c:v>35-54 let (N=22)</c:v>
                </c:pt>
                <c:pt idx="10">
                  <c:v>do 34 let (N=23)</c:v>
                </c:pt>
                <c:pt idx="11">
                  <c:v>žena (N=25)</c:v>
                </c:pt>
                <c:pt idx="12">
                  <c:v>muž (N=38)</c:v>
                </c:pt>
                <c:pt idx="13">
                  <c:v>celkem (N=63)</c:v>
                </c:pt>
              </c:strCache>
            </c:strRef>
          </c:cat>
          <c:val>
            <c:numRef>
              <c:f>Sheet1!$B$2:$O$2</c:f>
              <c:numCache>
                <c:formatCode>General</c:formatCode>
                <c:ptCount val="14"/>
                <c:pt idx="0">
                  <c:v>23.809523810000002</c:v>
                </c:pt>
                <c:pt idx="2">
                  <c:v>32.432432429999999</c:v>
                </c:pt>
                <c:pt idx="3">
                  <c:v>21.428571430000002</c:v>
                </c:pt>
                <c:pt idx="4">
                  <c:v>0</c:v>
                </c:pt>
                <c:pt idx="5">
                  <c:v>34.61538462</c:v>
                </c:pt>
                <c:pt idx="6">
                  <c:v>20</c:v>
                </c:pt>
                <c:pt idx="7">
                  <c:v>8.3333333330000006</c:v>
                </c:pt>
                <c:pt idx="8">
                  <c:v>5.5555555559999998</c:v>
                </c:pt>
                <c:pt idx="9">
                  <c:v>45.454545449999998</c:v>
                </c:pt>
                <c:pt idx="10">
                  <c:v>17.391304349999999</c:v>
                </c:pt>
                <c:pt idx="11">
                  <c:v>20</c:v>
                </c:pt>
                <c:pt idx="12">
                  <c:v>26.315789469999999</c:v>
                </c:pt>
                <c:pt idx="13">
                  <c:v>23.809523810000002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E9-44D5-A0F5-E6A05D83202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Ne</c:v>
                </c:pt>
              </c:strCache>
            </c:strRef>
          </c:tx>
          <c:spPr>
            <a:solidFill>
              <a:schemeClr val="folHlink"/>
            </a:solidFill>
            <a:ln w="19014">
              <a:noFill/>
            </a:ln>
          </c:spPr>
          <c:invertIfNegative val="0"/>
          <c:dLbls>
            <c:numFmt formatCode="0" sourceLinked="0"/>
            <c:spPr>
              <a:noFill/>
              <a:ln w="19014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bydlící v RD (N=63)</c:v>
                </c:pt>
                <c:pt idx="1">
                  <c:v>bydlící v bytě (N=0)</c:v>
                </c:pt>
                <c:pt idx="2">
                  <c:v>tří a vícečlenná domácnost (N=37)</c:v>
                </c:pt>
                <c:pt idx="3">
                  <c:v>dvoučlenná domácnost (N=14)</c:v>
                </c:pt>
                <c:pt idx="4">
                  <c:v>jednočlenná domácnost (N=12)</c:v>
                </c:pt>
                <c:pt idx="5">
                  <c:v>vyšší odborné a vysokoškolské (N=26)</c:v>
                </c:pt>
                <c:pt idx="6">
                  <c:v>středoškolské s maturitou (N=25)</c:v>
                </c:pt>
                <c:pt idx="7">
                  <c:v>bez maturity (N=12)</c:v>
                </c:pt>
                <c:pt idx="8">
                  <c:v>55 let a více (N=18)</c:v>
                </c:pt>
                <c:pt idx="9">
                  <c:v>35-54 let (N=22)</c:v>
                </c:pt>
                <c:pt idx="10">
                  <c:v>do 34 let (N=23)</c:v>
                </c:pt>
                <c:pt idx="11">
                  <c:v>žena (N=25)</c:v>
                </c:pt>
                <c:pt idx="12">
                  <c:v>muž (N=38)</c:v>
                </c:pt>
                <c:pt idx="13">
                  <c:v>celkem (N=63)</c:v>
                </c:pt>
              </c:strCache>
            </c:strRef>
          </c:cat>
          <c:val>
            <c:numRef>
              <c:f>Sheet1!$B$3:$O$3</c:f>
              <c:numCache>
                <c:formatCode>General</c:formatCode>
                <c:ptCount val="14"/>
                <c:pt idx="0">
                  <c:v>76.190476189999998</c:v>
                </c:pt>
                <c:pt idx="2">
                  <c:v>67.567567569999994</c:v>
                </c:pt>
                <c:pt idx="3">
                  <c:v>78.571428569999995</c:v>
                </c:pt>
                <c:pt idx="4">
                  <c:v>100</c:v>
                </c:pt>
                <c:pt idx="5">
                  <c:v>65.38461538</c:v>
                </c:pt>
                <c:pt idx="6">
                  <c:v>80</c:v>
                </c:pt>
                <c:pt idx="7">
                  <c:v>91.666666669999998</c:v>
                </c:pt>
                <c:pt idx="8">
                  <c:v>94.444444439999998</c:v>
                </c:pt>
                <c:pt idx="9">
                  <c:v>54.545454550000002</c:v>
                </c:pt>
                <c:pt idx="10">
                  <c:v>82.608695650000001</c:v>
                </c:pt>
                <c:pt idx="11">
                  <c:v>80</c:v>
                </c:pt>
                <c:pt idx="12">
                  <c:v>73.684210530000001</c:v>
                </c:pt>
                <c:pt idx="13">
                  <c:v>76.190476189999998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E9-44D5-A0F5-E6A05D8320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44598784"/>
        <c:axId val="44600320"/>
      </c:barChart>
      <c:catAx>
        <c:axId val="445987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37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cs-CZ"/>
          </a:p>
        </c:txPr>
        <c:crossAx val="446003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4600320"/>
        <c:scaling>
          <c:orientation val="minMax"/>
          <c:max val="1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cs-CZ"/>
                  <a:t>(%)</a:t>
                </a:r>
              </a:p>
            </c:rich>
          </c:tx>
          <c:layout>
            <c:manualLayout>
              <c:xMode val="edge"/>
              <c:yMode val="edge"/>
              <c:x val="0.69283746556473824"/>
              <c:y val="0.8214285714285714"/>
            </c:manualLayout>
          </c:layout>
          <c:overlay val="0"/>
          <c:spPr>
            <a:noFill/>
            <a:ln w="19014">
              <a:noFill/>
            </a:ln>
          </c:spPr>
        </c:title>
        <c:numFmt formatCode="0%" sourceLinked="1"/>
        <c:majorTickMark val="out"/>
        <c:minorTickMark val="none"/>
        <c:tickLblPos val="none"/>
        <c:spPr>
          <a:ln w="2377">
            <a:solidFill>
              <a:schemeClr val="tx1"/>
            </a:solidFill>
            <a:prstDash val="solid"/>
          </a:ln>
        </c:spPr>
        <c:crossAx val="44598784"/>
        <c:crosses val="autoZero"/>
        <c:crossBetween val="between"/>
      </c:valAx>
      <c:spPr>
        <a:noFill/>
        <a:ln w="19014">
          <a:noFill/>
        </a:ln>
      </c:spPr>
    </c:plotArea>
    <c:legend>
      <c:legendPos val="r"/>
      <c:layout>
        <c:manualLayout>
          <c:xMode val="edge"/>
          <c:yMode val="edge"/>
          <c:x val="0.54820930460055206"/>
          <c:y val="0.88025200382769364"/>
          <c:w val="0.31542699724517909"/>
          <c:h val="8.0463538919783487E-2"/>
        </c:manualLayout>
      </c:layout>
      <c:overlay val="0"/>
      <c:spPr>
        <a:solidFill>
          <a:schemeClr val="bg1"/>
        </a:solidFill>
        <a:ln w="19014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0" i="0" u="none" strike="noStrike" baseline="0">
          <a:solidFill>
            <a:schemeClr val="tx1"/>
          </a:solidFill>
          <a:latin typeface="Impact"/>
          <a:ea typeface="Impact"/>
          <a:cs typeface="Impact"/>
        </a:defRPr>
      </a:pPr>
      <a:endParaRPr lang="cs-CZ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873278236914602"/>
          <c:y val="2.100840336134454E-2"/>
          <c:w val="0.58126721763085398"/>
          <c:h val="0.8067226890756302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Ano</c:v>
                </c:pt>
              </c:strCache>
            </c:strRef>
          </c:tx>
          <c:spPr>
            <a:solidFill>
              <a:srgbClr val="FF0000"/>
            </a:solidFill>
            <a:ln w="19014">
              <a:noFill/>
            </a:ln>
          </c:spPr>
          <c:invertIfNegative val="0"/>
          <c:dLbls>
            <c:numFmt formatCode="0" sourceLinked="0"/>
            <c:spPr>
              <a:noFill/>
              <a:ln w="19014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bydlící v RD (N=63)</c:v>
                </c:pt>
                <c:pt idx="1">
                  <c:v>bydlící v bytě (N=0)</c:v>
                </c:pt>
                <c:pt idx="2">
                  <c:v>tří a vícečlenná domácnost (N=37)</c:v>
                </c:pt>
                <c:pt idx="3">
                  <c:v>dvoučlenná domácnost (N=14)</c:v>
                </c:pt>
                <c:pt idx="4">
                  <c:v>jednočlenná domácnost (N=12)</c:v>
                </c:pt>
                <c:pt idx="5">
                  <c:v>vyšší odborné a vysokoškolské (N=26)</c:v>
                </c:pt>
                <c:pt idx="6">
                  <c:v>středoškolské s maturitou (N=25)</c:v>
                </c:pt>
                <c:pt idx="7">
                  <c:v>bez maturity (N=12)</c:v>
                </c:pt>
                <c:pt idx="8">
                  <c:v>55 let a více (N=18)</c:v>
                </c:pt>
                <c:pt idx="9">
                  <c:v>35-54 let (N=22)</c:v>
                </c:pt>
                <c:pt idx="10">
                  <c:v>do 34 let (N=23)</c:v>
                </c:pt>
                <c:pt idx="11">
                  <c:v>žena (N=25)</c:v>
                </c:pt>
                <c:pt idx="12">
                  <c:v>muž (N=38)</c:v>
                </c:pt>
                <c:pt idx="13">
                  <c:v>celkem (N=63)</c:v>
                </c:pt>
              </c:strCache>
            </c:strRef>
          </c:cat>
          <c:val>
            <c:numRef>
              <c:f>Sheet1!$B$2:$O$2</c:f>
              <c:numCache>
                <c:formatCode>General</c:formatCode>
                <c:ptCount val="14"/>
                <c:pt idx="0">
                  <c:v>33.333333330000002</c:v>
                </c:pt>
                <c:pt idx="2">
                  <c:v>29.729729729999999</c:v>
                </c:pt>
                <c:pt idx="3">
                  <c:v>50</c:v>
                </c:pt>
                <c:pt idx="4">
                  <c:v>25</c:v>
                </c:pt>
                <c:pt idx="5">
                  <c:v>46.15384615</c:v>
                </c:pt>
                <c:pt idx="6">
                  <c:v>32</c:v>
                </c:pt>
                <c:pt idx="7">
                  <c:v>8.3000000000000007</c:v>
                </c:pt>
                <c:pt idx="8">
                  <c:v>27.777777780000001</c:v>
                </c:pt>
                <c:pt idx="9">
                  <c:v>40.909090910000003</c:v>
                </c:pt>
                <c:pt idx="10">
                  <c:v>30.434782609999999</c:v>
                </c:pt>
                <c:pt idx="11">
                  <c:v>36</c:v>
                </c:pt>
                <c:pt idx="12">
                  <c:v>31.578947370000002</c:v>
                </c:pt>
                <c:pt idx="13">
                  <c:v>33.333333330000002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E5-4ED4-9DE0-8569BB798E02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Ne</c:v>
                </c:pt>
              </c:strCache>
            </c:strRef>
          </c:tx>
          <c:spPr>
            <a:solidFill>
              <a:schemeClr val="folHlink"/>
            </a:solidFill>
            <a:ln w="19014">
              <a:noFill/>
            </a:ln>
          </c:spPr>
          <c:invertIfNegative val="0"/>
          <c:dLbls>
            <c:numFmt formatCode="0" sourceLinked="0"/>
            <c:spPr>
              <a:noFill/>
              <a:ln w="19014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bydlící v RD (N=63)</c:v>
                </c:pt>
                <c:pt idx="1">
                  <c:v>bydlící v bytě (N=0)</c:v>
                </c:pt>
                <c:pt idx="2">
                  <c:v>tří a vícečlenná domácnost (N=37)</c:v>
                </c:pt>
                <c:pt idx="3">
                  <c:v>dvoučlenná domácnost (N=14)</c:v>
                </c:pt>
                <c:pt idx="4">
                  <c:v>jednočlenná domácnost (N=12)</c:v>
                </c:pt>
                <c:pt idx="5">
                  <c:v>vyšší odborné a vysokoškolské (N=26)</c:v>
                </c:pt>
                <c:pt idx="6">
                  <c:v>středoškolské s maturitou (N=25)</c:v>
                </c:pt>
                <c:pt idx="7">
                  <c:v>bez maturity (N=12)</c:v>
                </c:pt>
                <c:pt idx="8">
                  <c:v>55 let a více (N=18)</c:v>
                </c:pt>
                <c:pt idx="9">
                  <c:v>35-54 let (N=22)</c:v>
                </c:pt>
                <c:pt idx="10">
                  <c:v>do 34 let (N=23)</c:v>
                </c:pt>
                <c:pt idx="11">
                  <c:v>žena (N=25)</c:v>
                </c:pt>
                <c:pt idx="12">
                  <c:v>muž (N=38)</c:v>
                </c:pt>
                <c:pt idx="13">
                  <c:v>celkem (N=63)</c:v>
                </c:pt>
              </c:strCache>
            </c:strRef>
          </c:cat>
          <c:val>
            <c:numRef>
              <c:f>Sheet1!$B$3:$O$3</c:f>
              <c:numCache>
                <c:formatCode>General</c:formatCode>
                <c:ptCount val="14"/>
                <c:pt idx="0">
                  <c:v>66.666666669999998</c:v>
                </c:pt>
                <c:pt idx="2">
                  <c:v>70.270270269999997</c:v>
                </c:pt>
                <c:pt idx="3">
                  <c:v>50</c:v>
                </c:pt>
                <c:pt idx="4">
                  <c:v>75</c:v>
                </c:pt>
                <c:pt idx="5">
                  <c:v>53.84615385</c:v>
                </c:pt>
                <c:pt idx="6">
                  <c:v>68</c:v>
                </c:pt>
                <c:pt idx="7">
                  <c:v>91.7</c:v>
                </c:pt>
                <c:pt idx="8">
                  <c:v>72.222222220000006</c:v>
                </c:pt>
                <c:pt idx="9">
                  <c:v>59.090909089999997</c:v>
                </c:pt>
                <c:pt idx="10">
                  <c:v>69.565217390000001</c:v>
                </c:pt>
                <c:pt idx="11">
                  <c:v>64</c:v>
                </c:pt>
                <c:pt idx="12">
                  <c:v>68.421052630000005</c:v>
                </c:pt>
                <c:pt idx="13">
                  <c:v>66.666666669999998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E5-4ED4-9DE0-8569BB798E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44751872"/>
        <c:axId val="70320896"/>
      </c:barChart>
      <c:catAx>
        <c:axId val="447518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37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cs-CZ"/>
          </a:p>
        </c:txPr>
        <c:crossAx val="703208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70320896"/>
        <c:scaling>
          <c:orientation val="minMax"/>
          <c:max val="1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cs-CZ"/>
                  <a:t>(%)</a:t>
                </a:r>
              </a:p>
            </c:rich>
          </c:tx>
          <c:layout>
            <c:manualLayout>
              <c:xMode val="edge"/>
              <c:yMode val="edge"/>
              <c:x val="0.69283746556473824"/>
              <c:y val="0.8214285714285714"/>
            </c:manualLayout>
          </c:layout>
          <c:overlay val="0"/>
          <c:spPr>
            <a:noFill/>
            <a:ln w="19014">
              <a:noFill/>
            </a:ln>
          </c:spPr>
        </c:title>
        <c:numFmt formatCode="0%" sourceLinked="1"/>
        <c:majorTickMark val="out"/>
        <c:minorTickMark val="none"/>
        <c:tickLblPos val="none"/>
        <c:spPr>
          <a:ln w="2377">
            <a:solidFill>
              <a:schemeClr val="tx1"/>
            </a:solidFill>
            <a:prstDash val="solid"/>
          </a:ln>
        </c:spPr>
        <c:crossAx val="44751872"/>
        <c:crosses val="autoZero"/>
        <c:crossBetween val="between"/>
      </c:valAx>
      <c:spPr>
        <a:noFill/>
        <a:ln w="19014">
          <a:noFill/>
        </a:ln>
      </c:spPr>
    </c:plotArea>
    <c:legend>
      <c:legendPos val="r"/>
      <c:layout>
        <c:manualLayout>
          <c:xMode val="edge"/>
          <c:yMode val="edge"/>
          <c:x val="0.54820936639118456"/>
          <c:y val="0.88235294117647056"/>
          <c:w val="0.31542699724517909"/>
          <c:h val="0.11974789915966387"/>
        </c:manualLayout>
      </c:layout>
      <c:overlay val="0"/>
      <c:spPr>
        <a:solidFill>
          <a:schemeClr val="bg1"/>
        </a:solidFill>
        <a:ln w="19014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0" i="0" u="none" strike="noStrike" baseline="0">
          <a:solidFill>
            <a:schemeClr val="tx1"/>
          </a:solidFill>
          <a:latin typeface="Impact"/>
          <a:ea typeface="Impact"/>
          <a:cs typeface="Impact"/>
        </a:defRPr>
      </a:pPr>
      <a:endParaRPr lang="cs-CZ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873278236914602"/>
          <c:y val="2.100840336134454E-2"/>
          <c:w val="0.58126721763085398"/>
          <c:h val="0.8067226890756302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asi 1 x za měsíc nebo méně často</c:v>
                </c:pt>
              </c:strCache>
            </c:strRef>
          </c:tx>
          <c:spPr>
            <a:solidFill>
              <a:srgbClr val="FF0000"/>
            </a:solidFill>
            <a:ln w="19014">
              <a:noFill/>
            </a:ln>
          </c:spPr>
          <c:invertIfNegative val="0"/>
          <c:dLbls>
            <c:numFmt formatCode="0" sourceLinked="0"/>
            <c:spPr>
              <a:noFill/>
              <a:ln w="19014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bydlící v RD (N=75)</c:v>
                </c:pt>
                <c:pt idx="1">
                  <c:v>bydlící v bytě (N=0)</c:v>
                </c:pt>
                <c:pt idx="2">
                  <c:v>tří a vícečlenná domácnost (N=41)</c:v>
                </c:pt>
                <c:pt idx="3">
                  <c:v>dvoučlenná domácnost (N=15)</c:v>
                </c:pt>
                <c:pt idx="4">
                  <c:v>jednočlenná domácnost (N=19)</c:v>
                </c:pt>
                <c:pt idx="5">
                  <c:v>vyšší odborné a vysokoškolské (N=30)</c:v>
                </c:pt>
                <c:pt idx="6">
                  <c:v>středoškolské s maturitou (N=28)</c:v>
                </c:pt>
                <c:pt idx="7">
                  <c:v>bez maturity (N=17)</c:v>
                </c:pt>
                <c:pt idx="8">
                  <c:v>55 let a více (N=27)</c:v>
                </c:pt>
                <c:pt idx="9">
                  <c:v>35-54 let (N=24)</c:v>
                </c:pt>
                <c:pt idx="10">
                  <c:v>do 34 let (N=24)</c:v>
                </c:pt>
                <c:pt idx="11">
                  <c:v>žena (N=30)</c:v>
                </c:pt>
                <c:pt idx="12">
                  <c:v>muž (N=45)</c:v>
                </c:pt>
                <c:pt idx="13">
                  <c:v>celkem (N=75)</c:v>
                </c:pt>
              </c:strCache>
            </c:strRef>
          </c:cat>
          <c:val>
            <c:numRef>
              <c:f>Sheet1!$B$2:$O$2</c:f>
              <c:numCache>
                <c:formatCode>General</c:formatCode>
                <c:ptCount val="14"/>
                <c:pt idx="0">
                  <c:v>13.33333333</c:v>
                </c:pt>
                <c:pt idx="2">
                  <c:v>14.634146339999999</c:v>
                </c:pt>
                <c:pt idx="3">
                  <c:v>13.33333333</c:v>
                </c:pt>
                <c:pt idx="4">
                  <c:v>10.52631579</c:v>
                </c:pt>
                <c:pt idx="5">
                  <c:v>23.333333329999999</c:v>
                </c:pt>
                <c:pt idx="6">
                  <c:v>3.5714285710000002</c:v>
                </c:pt>
                <c:pt idx="7">
                  <c:v>11.764705879999999</c:v>
                </c:pt>
                <c:pt idx="8">
                  <c:v>7.407407407</c:v>
                </c:pt>
                <c:pt idx="9">
                  <c:v>12.5</c:v>
                </c:pt>
                <c:pt idx="10">
                  <c:v>20.833333329999999</c:v>
                </c:pt>
                <c:pt idx="11">
                  <c:v>16.666666670000001</c:v>
                </c:pt>
                <c:pt idx="12">
                  <c:v>11.11111111</c:v>
                </c:pt>
                <c:pt idx="13">
                  <c:v>13.33333333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EF-4DF2-9E60-D825912761B6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asi 2 až 3 x za měsíc</c:v>
                </c:pt>
              </c:strCache>
            </c:strRef>
          </c:tx>
          <c:spPr>
            <a:solidFill>
              <a:srgbClr val="3366FF"/>
            </a:solidFill>
            <a:ln w="19014">
              <a:noFill/>
            </a:ln>
          </c:spPr>
          <c:invertIfNegative val="0"/>
          <c:dLbls>
            <c:numFmt formatCode="0" sourceLinked="0"/>
            <c:spPr>
              <a:noFill/>
              <a:ln w="19014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bydlící v RD (N=75)</c:v>
                </c:pt>
                <c:pt idx="1">
                  <c:v>bydlící v bytě (N=0)</c:v>
                </c:pt>
                <c:pt idx="2">
                  <c:v>tří a vícečlenná domácnost (N=41)</c:v>
                </c:pt>
                <c:pt idx="3">
                  <c:v>dvoučlenná domácnost (N=15)</c:v>
                </c:pt>
                <c:pt idx="4">
                  <c:v>jednočlenná domácnost (N=19)</c:v>
                </c:pt>
                <c:pt idx="5">
                  <c:v>vyšší odborné a vysokoškolské (N=30)</c:v>
                </c:pt>
                <c:pt idx="6">
                  <c:v>středoškolské s maturitou (N=28)</c:v>
                </c:pt>
                <c:pt idx="7">
                  <c:v>bez maturity (N=17)</c:v>
                </c:pt>
                <c:pt idx="8">
                  <c:v>55 let a více (N=27)</c:v>
                </c:pt>
                <c:pt idx="9">
                  <c:v>35-54 let (N=24)</c:v>
                </c:pt>
                <c:pt idx="10">
                  <c:v>do 34 let (N=24)</c:v>
                </c:pt>
                <c:pt idx="11">
                  <c:v>žena (N=30)</c:v>
                </c:pt>
                <c:pt idx="12">
                  <c:v>muž (N=45)</c:v>
                </c:pt>
                <c:pt idx="13">
                  <c:v>celkem (N=75)</c:v>
                </c:pt>
              </c:strCache>
            </c:strRef>
          </c:cat>
          <c:val>
            <c:numRef>
              <c:f>Sheet1!$B$3:$O$3</c:f>
              <c:numCache>
                <c:formatCode>General</c:formatCode>
                <c:ptCount val="14"/>
                <c:pt idx="0">
                  <c:v>10.66666667</c:v>
                </c:pt>
                <c:pt idx="2">
                  <c:v>7.3170731709999997</c:v>
                </c:pt>
                <c:pt idx="3">
                  <c:v>20</c:v>
                </c:pt>
                <c:pt idx="4">
                  <c:v>10.52631579</c:v>
                </c:pt>
                <c:pt idx="5">
                  <c:v>3.3333333330000001</c:v>
                </c:pt>
                <c:pt idx="6">
                  <c:v>17.85714286</c:v>
                </c:pt>
                <c:pt idx="7">
                  <c:v>11.764705879999999</c:v>
                </c:pt>
                <c:pt idx="8">
                  <c:v>7.407407407</c:v>
                </c:pt>
                <c:pt idx="9">
                  <c:v>16.666666670000001</c:v>
                </c:pt>
                <c:pt idx="10">
                  <c:v>8.3333333330000006</c:v>
                </c:pt>
                <c:pt idx="11">
                  <c:v>10</c:v>
                </c:pt>
                <c:pt idx="12">
                  <c:v>11.11111111</c:v>
                </c:pt>
                <c:pt idx="13">
                  <c:v>10.66666667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1EF-4DF2-9E60-D825912761B6}"/>
            </c:ext>
          </c:extLst>
        </c:ser>
        <c:ser>
          <c:idx val="4"/>
          <c:order val="2"/>
          <c:tx>
            <c:strRef>
              <c:f>Sheet1!$A$4</c:f>
              <c:strCache>
                <c:ptCount val="1"/>
                <c:pt idx="0">
                  <c:v>asi 1 x za týden</c:v>
                </c:pt>
              </c:strCache>
            </c:strRef>
          </c:tx>
          <c:spPr>
            <a:solidFill>
              <a:srgbClr val="99CCFF"/>
            </a:solidFill>
            <a:ln w="19014">
              <a:noFill/>
            </a:ln>
          </c:spPr>
          <c:invertIfNegative val="0"/>
          <c:dLbls>
            <c:numFmt formatCode="0" sourceLinked="0"/>
            <c:spPr>
              <a:noFill/>
              <a:ln w="19014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bydlící v RD (N=75)</c:v>
                </c:pt>
                <c:pt idx="1">
                  <c:v>bydlící v bytě (N=0)</c:v>
                </c:pt>
                <c:pt idx="2">
                  <c:v>tří a vícečlenná domácnost (N=41)</c:v>
                </c:pt>
                <c:pt idx="3">
                  <c:v>dvoučlenná domácnost (N=15)</c:v>
                </c:pt>
                <c:pt idx="4">
                  <c:v>jednočlenná domácnost (N=19)</c:v>
                </c:pt>
                <c:pt idx="5">
                  <c:v>vyšší odborné a vysokoškolské (N=30)</c:v>
                </c:pt>
                <c:pt idx="6">
                  <c:v>středoškolské s maturitou (N=28)</c:v>
                </c:pt>
                <c:pt idx="7">
                  <c:v>bez maturity (N=17)</c:v>
                </c:pt>
                <c:pt idx="8">
                  <c:v>55 let a více (N=27)</c:v>
                </c:pt>
                <c:pt idx="9">
                  <c:v>35-54 let (N=24)</c:v>
                </c:pt>
                <c:pt idx="10">
                  <c:v>do 34 let (N=24)</c:v>
                </c:pt>
                <c:pt idx="11">
                  <c:v>žena (N=30)</c:v>
                </c:pt>
                <c:pt idx="12">
                  <c:v>muž (N=45)</c:v>
                </c:pt>
                <c:pt idx="13">
                  <c:v>celkem (N=75)</c:v>
                </c:pt>
              </c:strCache>
            </c:strRef>
          </c:cat>
          <c:val>
            <c:numRef>
              <c:f>Sheet1!$B$4:$O$4</c:f>
              <c:numCache>
                <c:formatCode>General</c:formatCode>
                <c:ptCount val="14"/>
                <c:pt idx="0">
                  <c:v>4</c:v>
                </c:pt>
                <c:pt idx="2">
                  <c:v>0</c:v>
                </c:pt>
                <c:pt idx="3">
                  <c:v>13.33333333</c:v>
                </c:pt>
                <c:pt idx="4">
                  <c:v>5.263157895</c:v>
                </c:pt>
                <c:pt idx="5">
                  <c:v>0</c:v>
                </c:pt>
                <c:pt idx="6">
                  <c:v>7.1428571429999996</c:v>
                </c:pt>
                <c:pt idx="7">
                  <c:v>5.8823529409999997</c:v>
                </c:pt>
                <c:pt idx="8">
                  <c:v>7.407407407</c:v>
                </c:pt>
                <c:pt idx="9">
                  <c:v>0</c:v>
                </c:pt>
                <c:pt idx="10">
                  <c:v>4.1666666670000003</c:v>
                </c:pt>
                <c:pt idx="11">
                  <c:v>3.3333333330000001</c:v>
                </c:pt>
                <c:pt idx="12">
                  <c:v>4.4444444440000002</c:v>
                </c:pt>
                <c:pt idx="1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1EF-4DF2-9E60-D825912761B6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nemyjeme auto tímto způsobem</c:v>
                </c:pt>
              </c:strCache>
            </c:strRef>
          </c:tx>
          <c:spPr>
            <a:solidFill>
              <a:schemeClr val="folHlink"/>
            </a:solidFill>
            <a:ln w="19014">
              <a:noFill/>
            </a:ln>
          </c:spPr>
          <c:invertIfNegative val="0"/>
          <c:dLbls>
            <c:numFmt formatCode="0" sourceLinked="0"/>
            <c:spPr>
              <a:noFill/>
              <a:ln w="19014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bydlící v RD (N=75)</c:v>
                </c:pt>
                <c:pt idx="1">
                  <c:v>bydlící v bytě (N=0)</c:v>
                </c:pt>
                <c:pt idx="2">
                  <c:v>tří a vícečlenná domácnost (N=41)</c:v>
                </c:pt>
                <c:pt idx="3">
                  <c:v>dvoučlenná domácnost (N=15)</c:v>
                </c:pt>
                <c:pt idx="4">
                  <c:v>jednočlenná domácnost (N=19)</c:v>
                </c:pt>
                <c:pt idx="5">
                  <c:v>vyšší odborné a vysokoškolské (N=30)</c:v>
                </c:pt>
                <c:pt idx="6">
                  <c:v>středoškolské s maturitou (N=28)</c:v>
                </c:pt>
                <c:pt idx="7">
                  <c:v>bez maturity (N=17)</c:v>
                </c:pt>
                <c:pt idx="8">
                  <c:v>55 let a více (N=27)</c:v>
                </c:pt>
                <c:pt idx="9">
                  <c:v>35-54 let (N=24)</c:v>
                </c:pt>
                <c:pt idx="10">
                  <c:v>do 34 let (N=24)</c:v>
                </c:pt>
                <c:pt idx="11">
                  <c:v>žena (N=30)</c:v>
                </c:pt>
                <c:pt idx="12">
                  <c:v>muž (N=45)</c:v>
                </c:pt>
                <c:pt idx="13">
                  <c:v>celkem (N=75)</c:v>
                </c:pt>
              </c:strCache>
            </c:strRef>
          </c:cat>
          <c:val>
            <c:numRef>
              <c:f>Sheet1!$B$5:$O$5</c:f>
              <c:numCache>
                <c:formatCode>General</c:formatCode>
                <c:ptCount val="14"/>
                <c:pt idx="0">
                  <c:v>72</c:v>
                </c:pt>
                <c:pt idx="2">
                  <c:v>78.048780489999999</c:v>
                </c:pt>
                <c:pt idx="3">
                  <c:v>53.333333330000002</c:v>
                </c:pt>
                <c:pt idx="4">
                  <c:v>73.684210530000001</c:v>
                </c:pt>
                <c:pt idx="5">
                  <c:v>73.333333330000002</c:v>
                </c:pt>
                <c:pt idx="6">
                  <c:v>71.428571430000005</c:v>
                </c:pt>
                <c:pt idx="7">
                  <c:v>70.58823529</c:v>
                </c:pt>
                <c:pt idx="8">
                  <c:v>77.777777779999994</c:v>
                </c:pt>
                <c:pt idx="9">
                  <c:v>70.833333330000002</c:v>
                </c:pt>
                <c:pt idx="10">
                  <c:v>66.666666669999998</c:v>
                </c:pt>
                <c:pt idx="11">
                  <c:v>70</c:v>
                </c:pt>
                <c:pt idx="12">
                  <c:v>73.333333330000002</c:v>
                </c:pt>
                <c:pt idx="13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1EF-4DF2-9E60-D825912761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35118080"/>
        <c:axId val="35197696"/>
      </c:barChart>
      <c:catAx>
        <c:axId val="351180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37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cs-CZ"/>
          </a:p>
        </c:txPr>
        <c:crossAx val="351976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5197696"/>
        <c:scaling>
          <c:orientation val="minMax"/>
          <c:max val="1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cs-CZ"/>
                  <a:t>(%)</a:t>
                </a:r>
              </a:p>
            </c:rich>
          </c:tx>
          <c:layout>
            <c:manualLayout>
              <c:xMode val="edge"/>
              <c:yMode val="edge"/>
              <c:x val="0.69283746556473824"/>
              <c:y val="0.8214285714285714"/>
            </c:manualLayout>
          </c:layout>
          <c:overlay val="0"/>
          <c:spPr>
            <a:noFill/>
            <a:ln w="19014">
              <a:noFill/>
            </a:ln>
          </c:spPr>
        </c:title>
        <c:numFmt formatCode="0%" sourceLinked="1"/>
        <c:majorTickMark val="out"/>
        <c:minorTickMark val="none"/>
        <c:tickLblPos val="none"/>
        <c:spPr>
          <a:ln w="2377">
            <a:solidFill>
              <a:schemeClr val="tx1"/>
            </a:solidFill>
            <a:prstDash val="solid"/>
          </a:ln>
        </c:spPr>
        <c:crossAx val="35118080"/>
        <c:crosses val="autoZero"/>
        <c:crossBetween val="between"/>
      </c:valAx>
      <c:spPr>
        <a:noFill/>
        <a:ln w="19014">
          <a:noFill/>
        </a:ln>
      </c:spPr>
    </c:plotArea>
    <c:legend>
      <c:legendPos val="r"/>
      <c:layout>
        <c:manualLayout>
          <c:xMode val="edge"/>
          <c:yMode val="edge"/>
          <c:x val="0.27134986225895319"/>
          <c:y val="0.88235294117647056"/>
          <c:w val="0.71625344352617082"/>
          <c:h val="0.11974789915966387"/>
        </c:manualLayout>
      </c:layout>
      <c:overlay val="0"/>
      <c:spPr>
        <a:solidFill>
          <a:schemeClr val="bg1"/>
        </a:solidFill>
        <a:ln w="19014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0" i="0" u="none" strike="noStrike" baseline="0">
          <a:solidFill>
            <a:schemeClr val="tx1"/>
          </a:solidFill>
          <a:latin typeface="Impact"/>
          <a:ea typeface="Impact"/>
          <a:cs typeface="Impact"/>
        </a:defRPr>
      </a:pPr>
      <a:endParaRPr lang="cs-CZ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699724517906334"/>
          <c:y val="2.100840336134454E-2"/>
          <c:w val="0.57300275482093666"/>
          <c:h val="0.8067226890756302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1 x za den nebo častěji</c:v>
                </c:pt>
              </c:strCache>
            </c:strRef>
          </c:tx>
          <c:spPr>
            <a:solidFill>
              <a:srgbClr val="FF0000"/>
            </a:solidFill>
            <a:ln w="25391">
              <a:noFill/>
            </a:ln>
          </c:spPr>
          <c:invertIfNegative val="0"/>
          <c:dLbls>
            <c:numFmt formatCode="0" sourceLinked="0"/>
            <c:spPr>
              <a:noFill/>
              <a:ln w="25391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bydlící v RD (N=220)</c:v>
                </c:pt>
                <c:pt idx="1">
                  <c:v>bydlící v bytě (N=811)</c:v>
                </c:pt>
                <c:pt idx="2">
                  <c:v>tří a vícečlenná domácnost (N=549)</c:v>
                </c:pt>
                <c:pt idx="3">
                  <c:v>dvoučlenná domácnost (N=270)</c:v>
                </c:pt>
                <c:pt idx="4">
                  <c:v>jednočlenná domácnost (N=212)</c:v>
                </c:pt>
                <c:pt idx="5">
                  <c:v>vyšší odborné a vysokoškolské (N=261)</c:v>
                </c:pt>
                <c:pt idx="6">
                  <c:v>středoškolské s maturitou (N=527)</c:v>
                </c:pt>
                <c:pt idx="7">
                  <c:v>bez maturity (N=243)</c:v>
                </c:pt>
                <c:pt idx="8">
                  <c:v>55 let a více (N=273)</c:v>
                </c:pt>
                <c:pt idx="9">
                  <c:v>35-54 let (N=397)</c:v>
                </c:pt>
                <c:pt idx="10">
                  <c:v>do 34 let (N=361)</c:v>
                </c:pt>
                <c:pt idx="11">
                  <c:v>žena (N=510)</c:v>
                </c:pt>
                <c:pt idx="12">
                  <c:v>muž (N=521)</c:v>
                </c:pt>
                <c:pt idx="13">
                  <c:v>celkem (N=1031)</c:v>
                </c:pt>
              </c:strCache>
            </c:strRef>
          </c:cat>
          <c:val>
            <c:numRef>
              <c:f>Sheet1!$B$2:$O$2</c:f>
              <c:numCache>
                <c:formatCode>General</c:formatCode>
                <c:ptCount val="14"/>
                <c:pt idx="0">
                  <c:v>65</c:v>
                </c:pt>
                <c:pt idx="1">
                  <c:v>75</c:v>
                </c:pt>
                <c:pt idx="2">
                  <c:v>70</c:v>
                </c:pt>
                <c:pt idx="3">
                  <c:v>71</c:v>
                </c:pt>
                <c:pt idx="4">
                  <c:v>82</c:v>
                </c:pt>
                <c:pt idx="5">
                  <c:v>75</c:v>
                </c:pt>
                <c:pt idx="6">
                  <c:v>76</c:v>
                </c:pt>
                <c:pt idx="7">
                  <c:v>64</c:v>
                </c:pt>
                <c:pt idx="8">
                  <c:v>73</c:v>
                </c:pt>
                <c:pt idx="9">
                  <c:v>77</c:v>
                </c:pt>
                <c:pt idx="10">
                  <c:v>68</c:v>
                </c:pt>
                <c:pt idx="11">
                  <c:v>80</c:v>
                </c:pt>
                <c:pt idx="12">
                  <c:v>66</c:v>
                </c:pt>
                <c:pt idx="13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A4-476F-A30E-34F4A4C231F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asi 2 až 5 x za týden</c:v>
                </c:pt>
              </c:strCache>
            </c:strRef>
          </c:tx>
          <c:spPr>
            <a:solidFill>
              <a:srgbClr val="3366FF"/>
            </a:solidFill>
            <a:ln w="25391">
              <a:noFill/>
            </a:ln>
          </c:spPr>
          <c:invertIfNegative val="0"/>
          <c:dLbls>
            <c:numFmt formatCode="0" sourceLinked="0"/>
            <c:spPr>
              <a:noFill/>
              <a:ln w="25391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bydlící v RD (N=220)</c:v>
                </c:pt>
                <c:pt idx="1">
                  <c:v>bydlící v bytě (N=811)</c:v>
                </c:pt>
                <c:pt idx="2">
                  <c:v>tří a vícečlenná domácnost (N=549)</c:v>
                </c:pt>
                <c:pt idx="3">
                  <c:v>dvoučlenná domácnost (N=270)</c:v>
                </c:pt>
                <c:pt idx="4">
                  <c:v>jednočlenná domácnost (N=212)</c:v>
                </c:pt>
                <c:pt idx="5">
                  <c:v>vyšší odborné a vysokoškolské (N=261)</c:v>
                </c:pt>
                <c:pt idx="6">
                  <c:v>středoškolské s maturitou (N=527)</c:v>
                </c:pt>
                <c:pt idx="7">
                  <c:v>bez maturity (N=243)</c:v>
                </c:pt>
                <c:pt idx="8">
                  <c:v>55 let a více (N=273)</c:v>
                </c:pt>
                <c:pt idx="9">
                  <c:v>35-54 let (N=397)</c:v>
                </c:pt>
                <c:pt idx="10">
                  <c:v>do 34 let (N=361)</c:v>
                </c:pt>
                <c:pt idx="11">
                  <c:v>žena (N=510)</c:v>
                </c:pt>
                <c:pt idx="12">
                  <c:v>muž (N=521)</c:v>
                </c:pt>
                <c:pt idx="13">
                  <c:v>celkem (N=1031)</c:v>
                </c:pt>
              </c:strCache>
            </c:strRef>
          </c:cat>
          <c:val>
            <c:numRef>
              <c:f>Sheet1!$B$3:$O$3</c:f>
              <c:numCache>
                <c:formatCode>General</c:formatCode>
                <c:ptCount val="14"/>
                <c:pt idx="0">
                  <c:v>29</c:v>
                </c:pt>
                <c:pt idx="1">
                  <c:v>16</c:v>
                </c:pt>
                <c:pt idx="2">
                  <c:v>17</c:v>
                </c:pt>
                <c:pt idx="3">
                  <c:v>23</c:v>
                </c:pt>
                <c:pt idx="4">
                  <c:v>16</c:v>
                </c:pt>
                <c:pt idx="5">
                  <c:v>17</c:v>
                </c:pt>
                <c:pt idx="6">
                  <c:v>15</c:v>
                </c:pt>
                <c:pt idx="7">
                  <c:v>28</c:v>
                </c:pt>
                <c:pt idx="8">
                  <c:v>18</c:v>
                </c:pt>
                <c:pt idx="9">
                  <c:v>15</c:v>
                </c:pt>
                <c:pt idx="10">
                  <c:v>22</c:v>
                </c:pt>
                <c:pt idx="11">
                  <c:v>13</c:v>
                </c:pt>
                <c:pt idx="12">
                  <c:v>24</c:v>
                </c:pt>
                <c:pt idx="13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A4-476F-A30E-34F4A4C231F4}"/>
            </c:ext>
          </c:extLst>
        </c:ser>
        <c:ser>
          <c:idx val="4"/>
          <c:order val="2"/>
          <c:tx>
            <c:strRef>
              <c:f>Sheet1!$A$4</c:f>
              <c:strCache>
                <c:ptCount val="1"/>
                <c:pt idx="0">
                  <c:v>asi 1 x za týden</c:v>
                </c:pt>
              </c:strCache>
            </c:strRef>
          </c:tx>
          <c:spPr>
            <a:solidFill>
              <a:srgbClr val="99CCFF"/>
            </a:solidFill>
            <a:ln w="25391">
              <a:noFill/>
            </a:ln>
          </c:spPr>
          <c:invertIfNegative val="0"/>
          <c:dLbls>
            <c:numFmt formatCode="0" sourceLinked="0"/>
            <c:spPr>
              <a:noFill/>
              <a:ln w="25391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bydlící v RD (N=220)</c:v>
                </c:pt>
                <c:pt idx="1">
                  <c:v>bydlící v bytě (N=811)</c:v>
                </c:pt>
                <c:pt idx="2">
                  <c:v>tří a vícečlenná domácnost (N=549)</c:v>
                </c:pt>
                <c:pt idx="3">
                  <c:v>dvoučlenná domácnost (N=270)</c:v>
                </c:pt>
                <c:pt idx="4">
                  <c:v>jednočlenná domácnost (N=212)</c:v>
                </c:pt>
                <c:pt idx="5">
                  <c:v>vyšší odborné a vysokoškolské (N=261)</c:v>
                </c:pt>
                <c:pt idx="6">
                  <c:v>středoškolské s maturitou (N=527)</c:v>
                </c:pt>
                <c:pt idx="7">
                  <c:v>bez maturity (N=243)</c:v>
                </c:pt>
                <c:pt idx="8">
                  <c:v>55 let a více (N=273)</c:v>
                </c:pt>
                <c:pt idx="9">
                  <c:v>35-54 let (N=397)</c:v>
                </c:pt>
                <c:pt idx="10">
                  <c:v>do 34 let (N=361)</c:v>
                </c:pt>
                <c:pt idx="11">
                  <c:v>žena (N=510)</c:v>
                </c:pt>
                <c:pt idx="12">
                  <c:v>muž (N=521)</c:v>
                </c:pt>
                <c:pt idx="13">
                  <c:v>celkem (N=1031)</c:v>
                </c:pt>
              </c:strCache>
            </c:strRef>
          </c:cat>
          <c:val>
            <c:numRef>
              <c:f>Sheet1!$B$4:$O$4</c:f>
              <c:numCache>
                <c:formatCode>General</c:formatCode>
                <c:ptCount val="14"/>
                <c:pt idx="0">
                  <c:v>3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  <c:pt idx="6">
                  <c:v>2</c:v>
                </c:pt>
                <c:pt idx="7">
                  <c:v>3</c:v>
                </c:pt>
                <c:pt idx="8">
                  <c:v>3</c:v>
                </c:pt>
                <c:pt idx="9">
                  <c:v>2</c:v>
                </c:pt>
                <c:pt idx="10">
                  <c:v>1</c:v>
                </c:pt>
                <c:pt idx="11">
                  <c:v>1</c:v>
                </c:pt>
                <c:pt idx="12">
                  <c:v>3</c:v>
                </c:pt>
                <c:pt idx="1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FA4-476F-A30E-34F4A4C231F4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méně často</c:v>
                </c:pt>
              </c:strCache>
            </c:strRef>
          </c:tx>
          <c:spPr>
            <a:solidFill>
              <a:srgbClr val="CCFFFF"/>
            </a:solidFill>
            <a:ln w="25391">
              <a:noFill/>
            </a:ln>
          </c:spPr>
          <c:invertIfNegative val="0"/>
          <c:dLbls>
            <c:numFmt formatCode="0" sourceLinked="0"/>
            <c:spPr>
              <a:noFill/>
              <a:ln w="25391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bydlící v RD (N=220)</c:v>
                </c:pt>
                <c:pt idx="1">
                  <c:v>bydlící v bytě (N=811)</c:v>
                </c:pt>
                <c:pt idx="2">
                  <c:v>tří a vícečlenná domácnost (N=549)</c:v>
                </c:pt>
                <c:pt idx="3">
                  <c:v>dvoučlenná domácnost (N=270)</c:v>
                </c:pt>
                <c:pt idx="4">
                  <c:v>jednočlenná domácnost (N=212)</c:v>
                </c:pt>
                <c:pt idx="5">
                  <c:v>vyšší odborné a vysokoškolské (N=261)</c:v>
                </c:pt>
                <c:pt idx="6">
                  <c:v>středoškolské s maturitou (N=527)</c:v>
                </c:pt>
                <c:pt idx="7">
                  <c:v>bez maturity (N=243)</c:v>
                </c:pt>
                <c:pt idx="8">
                  <c:v>55 let a více (N=273)</c:v>
                </c:pt>
                <c:pt idx="9">
                  <c:v>35-54 let (N=397)</c:v>
                </c:pt>
                <c:pt idx="10">
                  <c:v>do 34 let (N=361)</c:v>
                </c:pt>
                <c:pt idx="11">
                  <c:v>žena (N=510)</c:v>
                </c:pt>
                <c:pt idx="12">
                  <c:v>muž (N=521)</c:v>
                </c:pt>
                <c:pt idx="13">
                  <c:v>celkem (N=1031)</c:v>
                </c:pt>
              </c:strCache>
            </c:strRef>
          </c:cat>
          <c:val>
            <c:numRef>
              <c:f>Sheet1!$B$5:$O$5</c:f>
              <c:numCache>
                <c:formatCode>General</c:formatCode>
                <c:ptCount val="14"/>
                <c:pt idx="0">
                  <c:v>2</c:v>
                </c:pt>
                <c:pt idx="1">
                  <c:v>3</c:v>
                </c:pt>
                <c:pt idx="2">
                  <c:v>5</c:v>
                </c:pt>
                <c:pt idx="3">
                  <c:v>1</c:v>
                </c:pt>
                <c:pt idx="4">
                  <c:v>0</c:v>
                </c:pt>
                <c:pt idx="5">
                  <c:v>5</c:v>
                </c:pt>
                <c:pt idx="6">
                  <c:v>2</c:v>
                </c:pt>
                <c:pt idx="7">
                  <c:v>1</c:v>
                </c:pt>
                <c:pt idx="8">
                  <c:v>1</c:v>
                </c:pt>
                <c:pt idx="9">
                  <c:v>3</c:v>
                </c:pt>
                <c:pt idx="10">
                  <c:v>3</c:v>
                </c:pt>
                <c:pt idx="11">
                  <c:v>2</c:v>
                </c:pt>
                <c:pt idx="12">
                  <c:v>3</c:v>
                </c:pt>
                <c:pt idx="1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FA4-476F-A30E-34F4A4C231F4}"/>
            </c:ext>
          </c:extLst>
        </c:ser>
        <c:ser>
          <c:idx val="2"/>
          <c:order val="4"/>
          <c:tx>
            <c:strRef>
              <c:f>Sheet1!$A$6</c:f>
              <c:strCache>
                <c:ptCount val="1"/>
                <c:pt idx="0">
                  <c:v>nesprchuje se</c:v>
                </c:pt>
              </c:strCache>
            </c:strRef>
          </c:tx>
          <c:spPr>
            <a:solidFill>
              <a:schemeClr val="folHlink"/>
            </a:solidFill>
            <a:ln w="25391">
              <a:noFill/>
            </a:ln>
          </c:spPr>
          <c:invertIfNegative val="0"/>
          <c:dLbls>
            <c:numFmt formatCode="0" sourceLinked="0"/>
            <c:spPr>
              <a:noFill/>
              <a:ln w="25391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bydlící v RD (N=220)</c:v>
                </c:pt>
                <c:pt idx="1">
                  <c:v>bydlící v bytě (N=811)</c:v>
                </c:pt>
                <c:pt idx="2">
                  <c:v>tří a vícečlenná domácnost (N=549)</c:v>
                </c:pt>
                <c:pt idx="3">
                  <c:v>dvoučlenná domácnost (N=270)</c:v>
                </c:pt>
                <c:pt idx="4">
                  <c:v>jednočlenná domácnost (N=212)</c:v>
                </c:pt>
                <c:pt idx="5">
                  <c:v>vyšší odborné a vysokoškolské (N=261)</c:v>
                </c:pt>
                <c:pt idx="6">
                  <c:v>středoškolské s maturitou (N=527)</c:v>
                </c:pt>
                <c:pt idx="7">
                  <c:v>bez maturity (N=243)</c:v>
                </c:pt>
                <c:pt idx="8">
                  <c:v>55 let a více (N=273)</c:v>
                </c:pt>
                <c:pt idx="9">
                  <c:v>35-54 let (N=397)</c:v>
                </c:pt>
                <c:pt idx="10">
                  <c:v>do 34 let (N=361)</c:v>
                </c:pt>
                <c:pt idx="11">
                  <c:v>žena (N=510)</c:v>
                </c:pt>
                <c:pt idx="12">
                  <c:v>muž (N=521)</c:v>
                </c:pt>
                <c:pt idx="13">
                  <c:v>celkem (N=1031)</c:v>
                </c:pt>
              </c:strCache>
            </c:strRef>
          </c:cat>
          <c:val>
            <c:numRef>
              <c:f>Sheet1!$B$6:$O$6</c:f>
              <c:numCache>
                <c:formatCode>General</c:formatCode>
                <c:ptCount val="14"/>
                <c:pt idx="0">
                  <c:v>2</c:v>
                </c:pt>
                <c:pt idx="1">
                  <c:v>5</c:v>
                </c:pt>
                <c:pt idx="2">
                  <c:v>6</c:v>
                </c:pt>
                <c:pt idx="3">
                  <c:v>3</c:v>
                </c:pt>
                <c:pt idx="4">
                  <c:v>1</c:v>
                </c:pt>
                <c:pt idx="5">
                  <c:v>1</c:v>
                </c:pt>
                <c:pt idx="6">
                  <c:v>6</c:v>
                </c:pt>
                <c:pt idx="7">
                  <c:v>4</c:v>
                </c:pt>
                <c:pt idx="8">
                  <c:v>4</c:v>
                </c:pt>
                <c:pt idx="9">
                  <c:v>4</c:v>
                </c:pt>
                <c:pt idx="10">
                  <c:v>5</c:v>
                </c:pt>
                <c:pt idx="11">
                  <c:v>4</c:v>
                </c:pt>
                <c:pt idx="12">
                  <c:v>4</c:v>
                </c:pt>
                <c:pt idx="1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FA4-476F-A30E-34F4A4C231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103004800"/>
        <c:axId val="35258752"/>
      </c:barChart>
      <c:catAx>
        <c:axId val="1030048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cs-CZ"/>
          </a:p>
        </c:txPr>
        <c:crossAx val="352587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5258752"/>
        <c:scaling>
          <c:orientation val="minMax"/>
          <c:max val="1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cs-CZ"/>
                  <a:t>(%)</a:t>
                </a:r>
              </a:p>
            </c:rich>
          </c:tx>
          <c:layout>
            <c:manualLayout>
              <c:xMode val="edge"/>
              <c:yMode val="edge"/>
              <c:x val="0.69696969696969702"/>
              <c:y val="0.8214285714285714"/>
            </c:manualLayout>
          </c:layout>
          <c:overlay val="0"/>
          <c:spPr>
            <a:noFill/>
            <a:ln w="25391">
              <a:noFill/>
            </a:ln>
          </c:spPr>
        </c:title>
        <c:numFmt formatCode="0%" sourceLinked="1"/>
        <c:majorTickMark val="out"/>
        <c:minorTickMark val="none"/>
        <c:tickLblPos val="none"/>
        <c:spPr>
          <a:ln w="3174">
            <a:solidFill>
              <a:schemeClr val="tx1"/>
            </a:solidFill>
            <a:prstDash val="solid"/>
          </a:ln>
        </c:spPr>
        <c:crossAx val="103004800"/>
        <c:crosses val="autoZero"/>
        <c:crossBetween val="between"/>
      </c:valAx>
      <c:spPr>
        <a:noFill/>
        <a:ln w="25391">
          <a:noFill/>
        </a:ln>
      </c:spPr>
    </c:plotArea>
    <c:legend>
      <c:legendPos val="r"/>
      <c:layout>
        <c:manualLayout>
          <c:xMode val="edge"/>
          <c:yMode val="edge"/>
          <c:x val="5.667988541309113E-2"/>
          <c:y val="0.88235294117647056"/>
          <c:w val="0.93367825366679846"/>
          <c:h val="0.11974789915966387"/>
        </c:manualLayout>
      </c:layout>
      <c:overlay val="0"/>
      <c:spPr>
        <a:solidFill>
          <a:schemeClr val="bg1"/>
        </a:solidFill>
        <a:ln w="25391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0" i="0" u="none" strike="noStrike" baseline="0">
          <a:solidFill>
            <a:schemeClr val="tx1"/>
          </a:solidFill>
          <a:latin typeface="Impact"/>
          <a:ea typeface="Impact"/>
          <a:cs typeface="Impact"/>
        </a:defRPr>
      </a:pPr>
      <a:endParaRPr lang="cs-CZ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699724517906334"/>
          <c:y val="2.100840336134454E-2"/>
          <c:w val="0.57300275482093666"/>
          <c:h val="0.8067226890756302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1 x za den nebo častěji</c:v>
                </c:pt>
              </c:strCache>
            </c:strRef>
          </c:tx>
          <c:spPr>
            <a:solidFill>
              <a:srgbClr val="FF0000"/>
            </a:solidFill>
            <a:ln w="25391">
              <a:noFill/>
            </a:ln>
          </c:spPr>
          <c:invertIfNegative val="0"/>
          <c:dLbls>
            <c:numFmt formatCode="0" sourceLinked="0"/>
            <c:spPr>
              <a:noFill/>
              <a:ln w="25391">
                <a:noFill/>
              </a:ln>
            </c:spPr>
            <c:txPr>
              <a:bodyPr/>
              <a:lstStyle/>
              <a:p>
                <a:pPr>
                  <a:defRPr sz="1300" b="0" i="0" u="none" strike="noStrike" baseline="0">
                    <a:solidFill>
                      <a:schemeClr val="tx1"/>
                    </a:solidFill>
                    <a:latin typeface="Impact"/>
                    <a:ea typeface="Impact"/>
                    <a:cs typeface="Impact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bydlící v RD (N=220)</c:v>
                </c:pt>
                <c:pt idx="1">
                  <c:v>bydlící v bytě (N=811)</c:v>
                </c:pt>
                <c:pt idx="2">
                  <c:v>tří a vícečlenná domácnost (N=549)</c:v>
                </c:pt>
                <c:pt idx="3">
                  <c:v>dvoučlenná domácnost (N=270)</c:v>
                </c:pt>
                <c:pt idx="4">
                  <c:v>jednočlenná domácnost (N=212)</c:v>
                </c:pt>
                <c:pt idx="5">
                  <c:v>vyšší odborné a vysokoškolské (N=261)</c:v>
                </c:pt>
                <c:pt idx="6">
                  <c:v>středoškolské s maturitou (N=527)</c:v>
                </c:pt>
                <c:pt idx="7">
                  <c:v>bez maturity (N=243)</c:v>
                </c:pt>
                <c:pt idx="8">
                  <c:v>55 let a více (N=273)</c:v>
                </c:pt>
                <c:pt idx="9">
                  <c:v>35-54 let (N=397)</c:v>
                </c:pt>
                <c:pt idx="10">
                  <c:v>do 34 let (N=361)</c:v>
                </c:pt>
                <c:pt idx="11">
                  <c:v>žena (N=510)</c:v>
                </c:pt>
                <c:pt idx="12">
                  <c:v>muž (N=521)</c:v>
                </c:pt>
                <c:pt idx="13">
                  <c:v>celkem (N=1031)</c:v>
                </c:pt>
              </c:strCache>
            </c:strRef>
          </c:cat>
          <c:val>
            <c:numRef>
              <c:f>Sheet1!$B$2:$O$2</c:f>
              <c:numCache>
                <c:formatCode>General</c:formatCode>
                <c:ptCount val="14"/>
                <c:pt idx="0">
                  <c:v>4</c:v>
                </c:pt>
                <c:pt idx="1">
                  <c:v>10</c:v>
                </c:pt>
                <c:pt idx="2">
                  <c:v>10</c:v>
                </c:pt>
                <c:pt idx="3">
                  <c:v>8</c:v>
                </c:pt>
                <c:pt idx="4">
                  <c:v>8</c:v>
                </c:pt>
                <c:pt idx="5">
                  <c:v>8</c:v>
                </c:pt>
                <c:pt idx="6">
                  <c:v>11</c:v>
                </c:pt>
                <c:pt idx="7">
                  <c:v>6</c:v>
                </c:pt>
                <c:pt idx="8">
                  <c:v>6</c:v>
                </c:pt>
                <c:pt idx="9">
                  <c:v>9</c:v>
                </c:pt>
                <c:pt idx="10">
                  <c:v>11</c:v>
                </c:pt>
                <c:pt idx="11">
                  <c:v>8</c:v>
                </c:pt>
                <c:pt idx="12">
                  <c:v>9</c:v>
                </c:pt>
                <c:pt idx="13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FC-4A34-9166-9F46B9227D5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asi 2 až 5 x za týden</c:v>
                </c:pt>
              </c:strCache>
            </c:strRef>
          </c:tx>
          <c:spPr>
            <a:solidFill>
              <a:srgbClr val="3366FF"/>
            </a:solidFill>
            <a:ln w="25391">
              <a:noFill/>
            </a:ln>
          </c:spPr>
          <c:invertIfNegative val="0"/>
          <c:dLbls>
            <c:numFmt formatCode="0" sourceLinked="0"/>
            <c:spPr>
              <a:noFill/>
              <a:ln w="25391">
                <a:noFill/>
              </a:ln>
            </c:spPr>
            <c:txPr>
              <a:bodyPr/>
              <a:lstStyle/>
              <a:p>
                <a:pPr>
                  <a:defRPr sz="1300" b="0" i="0" u="none" strike="noStrike" baseline="0">
                    <a:solidFill>
                      <a:schemeClr val="tx1"/>
                    </a:solidFill>
                    <a:latin typeface="Impact"/>
                    <a:ea typeface="Impact"/>
                    <a:cs typeface="Impact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bydlící v RD (N=220)</c:v>
                </c:pt>
                <c:pt idx="1">
                  <c:v>bydlící v bytě (N=811)</c:v>
                </c:pt>
                <c:pt idx="2">
                  <c:v>tří a vícečlenná domácnost (N=549)</c:v>
                </c:pt>
                <c:pt idx="3">
                  <c:v>dvoučlenná domácnost (N=270)</c:v>
                </c:pt>
                <c:pt idx="4">
                  <c:v>jednočlenná domácnost (N=212)</c:v>
                </c:pt>
                <c:pt idx="5">
                  <c:v>vyšší odborné a vysokoškolské (N=261)</c:v>
                </c:pt>
                <c:pt idx="6">
                  <c:v>středoškolské s maturitou (N=527)</c:v>
                </c:pt>
                <c:pt idx="7">
                  <c:v>bez maturity (N=243)</c:v>
                </c:pt>
                <c:pt idx="8">
                  <c:v>55 let a více (N=273)</c:v>
                </c:pt>
                <c:pt idx="9">
                  <c:v>35-54 let (N=397)</c:v>
                </c:pt>
                <c:pt idx="10">
                  <c:v>do 34 let (N=361)</c:v>
                </c:pt>
                <c:pt idx="11">
                  <c:v>žena (N=510)</c:v>
                </c:pt>
                <c:pt idx="12">
                  <c:v>muž (N=521)</c:v>
                </c:pt>
                <c:pt idx="13">
                  <c:v>celkem (N=1031)</c:v>
                </c:pt>
              </c:strCache>
            </c:strRef>
          </c:cat>
          <c:val>
            <c:numRef>
              <c:f>Sheet1!$B$3:$O$3</c:f>
              <c:numCache>
                <c:formatCode>General</c:formatCode>
                <c:ptCount val="14"/>
                <c:pt idx="0">
                  <c:v>13</c:v>
                </c:pt>
                <c:pt idx="1">
                  <c:v>7</c:v>
                </c:pt>
                <c:pt idx="2">
                  <c:v>11</c:v>
                </c:pt>
                <c:pt idx="3">
                  <c:v>7</c:v>
                </c:pt>
                <c:pt idx="4">
                  <c:v>5</c:v>
                </c:pt>
                <c:pt idx="5">
                  <c:v>9</c:v>
                </c:pt>
                <c:pt idx="6">
                  <c:v>7</c:v>
                </c:pt>
                <c:pt idx="7">
                  <c:v>11</c:v>
                </c:pt>
                <c:pt idx="8">
                  <c:v>5</c:v>
                </c:pt>
                <c:pt idx="9">
                  <c:v>8</c:v>
                </c:pt>
                <c:pt idx="10">
                  <c:v>12</c:v>
                </c:pt>
                <c:pt idx="11">
                  <c:v>7</c:v>
                </c:pt>
                <c:pt idx="12">
                  <c:v>10</c:v>
                </c:pt>
                <c:pt idx="1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FC-4A34-9166-9F46B9227D5C}"/>
            </c:ext>
          </c:extLst>
        </c:ser>
        <c:ser>
          <c:idx val="4"/>
          <c:order val="2"/>
          <c:tx>
            <c:strRef>
              <c:f>Sheet1!$A$4</c:f>
              <c:strCache>
                <c:ptCount val="1"/>
                <c:pt idx="0">
                  <c:v>asi 1 x za týden</c:v>
                </c:pt>
              </c:strCache>
            </c:strRef>
          </c:tx>
          <c:spPr>
            <a:solidFill>
              <a:srgbClr val="99CCFF"/>
            </a:solidFill>
            <a:ln w="25391">
              <a:noFill/>
            </a:ln>
          </c:spPr>
          <c:invertIfNegative val="0"/>
          <c:dLbls>
            <c:numFmt formatCode="0" sourceLinked="0"/>
            <c:spPr>
              <a:noFill/>
              <a:ln w="25391">
                <a:noFill/>
              </a:ln>
            </c:spPr>
            <c:txPr>
              <a:bodyPr/>
              <a:lstStyle/>
              <a:p>
                <a:pPr>
                  <a:defRPr sz="1300" b="0" i="0" u="none" strike="noStrike" baseline="0">
                    <a:solidFill>
                      <a:schemeClr val="tx1"/>
                    </a:solidFill>
                    <a:latin typeface="Impact"/>
                    <a:ea typeface="Impact"/>
                    <a:cs typeface="Impact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bydlící v RD (N=220)</c:v>
                </c:pt>
                <c:pt idx="1">
                  <c:v>bydlící v bytě (N=811)</c:v>
                </c:pt>
                <c:pt idx="2">
                  <c:v>tří a vícečlenná domácnost (N=549)</c:v>
                </c:pt>
                <c:pt idx="3">
                  <c:v>dvoučlenná domácnost (N=270)</c:v>
                </c:pt>
                <c:pt idx="4">
                  <c:v>jednočlenná domácnost (N=212)</c:v>
                </c:pt>
                <c:pt idx="5">
                  <c:v>vyšší odborné a vysokoškolské (N=261)</c:v>
                </c:pt>
                <c:pt idx="6">
                  <c:v>středoškolské s maturitou (N=527)</c:v>
                </c:pt>
                <c:pt idx="7">
                  <c:v>bez maturity (N=243)</c:v>
                </c:pt>
                <c:pt idx="8">
                  <c:v>55 let a více (N=273)</c:v>
                </c:pt>
                <c:pt idx="9">
                  <c:v>35-54 let (N=397)</c:v>
                </c:pt>
                <c:pt idx="10">
                  <c:v>do 34 let (N=361)</c:v>
                </c:pt>
                <c:pt idx="11">
                  <c:v>žena (N=510)</c:v>
                </c:pt>
                <c:pt idx="12">
                  <c:v>muž (N=521)</c:v>
                </c:pt>
                <c:pt idx="13">
                  <c:v>celkem (N=1031)</c:v>
                </c:pt>
              </c:strCache>
            </c:strRef>
          </c:cat>
          <c:val>
            <c:numRef>
              <c:f>Sheet1!$B$4:$O$4</c:f>
              <c:numCache>
                <c:formatCode>General</c:formatCode>
                <c:ptCount val="14"/>
                <c:pt idx="0">
                  <c:v>26</c:v>
                </c:pt>
                <c:pt idx="1">
                  <c:v>11</c:v>
                </c:pt>
                <c:pt idx="2">
                  <c:v>15</c:v>
                </c:pt>
                <c:pt idx="3">
                  <c:v>16</c:v>
                </c:pt>
                <c:pt idx="4">
                  <c:v>10</c:v>
                </c:pt>
                <c:pt idx="5">
                  <c:v>15</c:v>
                </c:pt>
                <c:pt idx="6">
                  <c:v>12</c:v>
                </c:pt>
                <c:pt idx="7">
                  <c:v>18</c:v>
                </c:pt>
                <c:pt idx="8">
                  <c:v>14</c:v>
                </c:pt>
                <c:pt idx="9">
                  <c:v>17</c:v>
                </c:pt>
                <c:pt idx="10">
                  <c:v>11</c:v>
                </c:pt>
                <c:pt idx="11">
                  <c:v>12</c:v>
                </c:pt>
                <c:pt idx="12">
                  <c:v>16</c:v>
                </c:pt>
                <c:pt idx="13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EFC-4A34-9166-9F46B9227D5C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méně často</c:v>
                </c:pt>
              </c:strCache>
            </c:strRef>
          </c:tx>
          <c:spPr>
            <a:solidFill>
              <a:srgbClr val="CCFFFF"/>
            </a:solidFill>
            <a:ln w="25391">
              <a:noFill/>
            </a:ln>
          </c:spPr>
          <c:invertIfNegative val="0"/>
          <c:dLbls>
            <c:numFmt formatCode="0" sourceLinked="0"/>
            <c:spPr>
              <a:noFill/>
              <a:ln w="25391">
                <a:noFill/>
              </a:ln>
            </c:spPr>
            <c:txPr>
              <a:bodyPr/>
              <a:lstStyle/>
              <a:p>
                <a:pPr>
                  <a:defRPr sz="1300" b="0" i="0" u="none" strike="noStrike" baseline="0">
                    <a:solidFill>
                      <a:schemeClr val="tx1"/>
                    </a:solidFill>
                    <a:latin typeface="Impact"/>
                    <a:ea typeface="Impact"/>
                    <a:cs typeface="Impact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bydlící v RD (N=220)</c:v>
                </c:pt>
                <c:pt idx="1">
                  <c:v>bydlící v bytě (N=811)</c:v>
                </c:pt>
                <c:pt idx="2">
                  <c:v>tří a vícečlenná domácnost (N=549)</c:v>
                </c:pt>
                <c:pt idx="3">
                  <c:v>dvoučlenná domácnost (N=270)</c:v>
                </c:pt>
                <c:pt idx="4">
                  <c:v>jednočlenná domácnost (N=212)</c:v>
                </c:pt>
                <c:pt idx="5">
                  <c:v>vyšší odborné a vysokoškolské (N=261)</c:v>
                </c:pt>
                <c:pt idx="6">
                  <c:v>středoškolské s maturitou (N=527)</c:v>
                </c:pt>
                <c:pt idx="7">
                  <c:v>bez maturity (N=243)</c:v>
                </c:pt>
                <c:pt idx="8">
                  <c:v>55 let a více (N=273)</c:v>
                </c:pt>
                <c:pt idx="9">
                  <c:v>35-54 let (N=397)</c:v>
                </c:pt>
                <c:pt idx="10">
                  <c:v>do 34 let (N=361)</c:v>
                </c:pt>
                <c:pt idx="11">
                  <c:v>žena (N=510)</c:v>
                </c:pt>
                <c:pt idx="12">
                  <c:v>muž (N=521)</c:v>
                </c:pt>
                <c:pt idx="13">
                  <c:v>celkem (N=1031)</c:v>
                </c:pt>
              </c:strCache>
            </c:strRef>
          </c:cat>
          <c:val>
            <c:numRef>
              <c:f>Sheet1!$B$5:$O$5</c:f>
              <c:numCache>
                <c:formatCode>General</c:formatCode>
                <c:ptCount val="14"/>
                <c:pt idx="0">
                  <c:v>33</c:v>
                </c:pt>
                <c:pt idx="1">
                  <c:v>20</c:v>
                </c:pt>
                <c:pt idx="2">
                  <c:v>26</c:v>
                </c:pt>
                <c:pt idx="3">
                  <c:v>19</c:v>
                </c:pt>
                <c:pt idx="4">
                  <c:v>19</c:v>
                </c:pt>
                <c:pt idx="5">
                  <c:v>27</c:v>
                </c:pt>
                <c:pt idx="6">
                  <c:v>22</c:v>
                </c:pt>
                <c:pt idx="7">
                  <c:v>21</c:v>
                </c:pt>
                <c:pt idx="8">
                  <c:v>22</c:v>
                </c:pt>
                <c:pt idx="9">
                  <c:v>20</c:v>
                </c:pt>
                <c:pt idx="10">
                  <c:v>27</c:v>
                </c:pt>
                <c:pt idx="11">
                  <c:v>21</c:v>
                </c:pt>
                <c:pt idx="12">
                  <c:v>25</c:v>
                </c:pt>
                <c:pt idx="13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EFC-4A34-9166-9F46B9227D5C}"/>
            </c:ext>
          </c:extLst>
        </c:ser>
        <c:ser>
          <c:idx val="2"/>
          <c:order val="4"/>
          <c:tx>
            <c:strRef>
              <c:f>Sheet1!$A$6</c:f>
              <c:strCache>
                <c:ptCount val="1"/>
                <c:pt idx="0">
                  <c:v>nekoupe se ve vaně</c:v>
                </c:pt>
              </c:strCache>
            </c:strRef>
          </c:tx>
          <c:spPr>
            <a:solidFill>
              <a:schemeClr val="folHlink"/>
            </a:solidFill>
            <a:ln w="25391">
              <a:noFill/>
            </a:ln>
          </c:spPr>
          <c:invertIfNegative val="0"/>
          <c:dLbls>
            <c:numFmt formatCode="0" sourceLinked="0"/>
            <c:spPr>
              <a:noFill/>
              <a:ln w="25391">
                <a:noFill/>
              </a:ln>
            </c:spPr>
            <c:txPr>
              <a:bodyPr/>
              <a:lstStyle/>
              <a:p>
                <a:pPr>
                  <a:defRPr sz="1300" b="0" i="0" u="none" strike="noStrike" baseline="0">
                    <a:solidFill>
                      <a:schemeClr val="tx1"/>
                    </a:solidFill>
                    <a:latin typeface="Impact"/>
                    <a:ea typeface="Impact"/>
                    <a:cs typeface="Impact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bydlící v RD (N=220)</c:v>
                </c:pt>
                <c:pt idx="1">
                  <c:v>bydlící v bytě (N=811)</c:v>
                </c:pt>
                <c:pt idx="2">
                  <c:v>tří a vícečlenná domácnost (N=549)</c:v>
                </c:pt>
                <c:pt idx="3">
                  <c:v>dvoučlenná domácnost (N=270)</c:v>
                </c:pt>
                <c:pt idx="4">
                  <c:v>jednočlenná domácnost (N=212)</c:v>
                </c:pt>
                <c:pt idx="5">
                  <c:v>vyšší odborné a vysokoškolské (N=261)</c:v>
                </c:pt>
                <c:pt idx="6">
                  <c:v>středoškolské s maturitou (N=527)</c:v>
                </c:pt>
                <c:pt idx="7">
                  <c:v>bez maturity (N=243)</c:v>
                </c:pt>
                <c:pt idx="8">
                  <c:v>55 let a více (N=273)</c:v>
                </c:pt>
                <c:pt idx="9">
                  <c:v>35-54 let (N=397)</c:v>
                </c:pt>
                <c:pt idx="10">
                  <c:v>do 34 let (N=361)</c:v>
                </c:pt>
                <c:pt idx="11">
                  <c:v>žena (N=510)</c:v>
                </c:pt>
                <c:pt idx="12">
                  <c:v>muž (N=521)</c:v>
                </c:pt>
                <c:pt idx="13">
                  <c:v>celkem (N=1031)</c:v>
                </c:pt>
              </c:strCache>
            </c:strRef>
          </c:cat>
          <c:val>
            <c:numRef>
              <c:f>Sheet1!$B$6:$O$6</c:f>
              <c:numCache>
                <c:formatCode>General</c:formatCode>
                <c:ptCount val="14"/>
                <c:pt idx="0">
                  <c:v>25</c:v>
                </c:pt>
                <c:pt idx="1">
                  <c:v>51</c:v>
                </c:pt>
                <c:pt idx="2">
                  <c:v>39</c:v>
                </c:pt>
                <c:pt idx="3">
                  <c:v>50</c:v>
                </c:pt>
                <c:pt idx="4">
                  <c:v>57</c:v>
                </c:pt>
                <c:pt idx="5">
                  <c:v>41</c:v>
                </c:pt>
                <c:pt idx="6">
                  <c:v>48</c:v>
                </c:pt>
                <c:pt idx="7">
                  <c:v>45</c:v>
                </c:pt>
                <c:pt idx="8">
                  <c:v>53</c:v>
                </c:pt>
                <c:pt idx="9">
                  <c:v>46</c:v>
                </c:pt>
                <c:pt idx="10">
                  <c:v>39</c:v>
                </c:pt>
                <c:pt idx="11">
                  <c:v>52</c:v>
                </c:pt>
                <c:pt idx="12">
                  <c:v>40</c:v>
                </c:pt>
                <c:pt idx="13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EFC-4A34-9166-9F46B9227D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106170624"/>
        <c:axId val="106184704"/>
      </c:barChart>
      <c:catAx>
        <c:axId val="1061706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00" b="0" i="0" u="none" strike="noStrike" baseline="0">
                <a:solidFill>
                  <a:schemeClr val="tx1"/>
                </a:solidFill>
                <a:latin typeface="Impact"/>
                <a:ea typeface="Impact"/>
                <a:cs typeface="Impact"/>
              </a:defRPr>
            </a:pPr>
            <a:endParaRPr lang="cs-CZ"/>
          </a:p>
        </c:txPr>
        <c:crossAx val="1061847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6184704"/>
        <c:scaling>
          <c:orientation val="minMax"/>
          <c:max val="1"/>
        </c:scaling>
        <c:delete val="0"/>
        <c:axPos val="b"/>
        <c:title>
          <c:tx>
            <c:rich>
              <a:bodyPr/>
              <a:lstStyle/>
              <a:p>
                <a:pPr>
                  <a:defRPr sz="1499" b="0" i="0" u="none" strike="noStrike" baseline="0">
                    <a:solidFill>
                      <a:schemeClr val="tx1"/>
                    </a:solidFill>
                    <a:latin typeface="Impact"/>
                    <a:ea typeface="Impact"/>
                    <a:cs typeface="Impact"/>
                  </a:defRPr>
                </a:pPr>
                <a:r>
                  <a:rPr lang="cs-CZ"/>
                  <a:t>(%)</a:t>
                </a:r>
              </a:p>
            </c:rich>
          </c:tx>
          <c:layout>
            <c:manualLayout>
              <c:xMode val="edge"/>
              <c:yMode val="edge"/>
              <c:x val="0.69696969696969702"/>
              <c:y val="0.8214285714285714"/>
            </c:manualLayout>
          </c:layout>
          <c:overlay val="0"/>
          <c:spPr>
            <a:noFill/>
            <a:ln w="25391">
              <a:noFill/>
            </a:ln>
          </c:spPr>
        </c:title>
        <c:numFmt formatCode="0%" sourceLinked="1"/>
        <c:majorTickMark val="out"/>
        <c:minorTickMark val="none"/>
        <c:tickLblPos val="none"/>
        <c:spPr>
          <a:ln w="3174">
            <a:solidFill>
              <a:schemeClr val="tx1"/>
            </a:solidFill>
            <a:prstDash val="solid"/>
          </a:ln>
        </c:spPr>
        <c:crossAx val="106170624"/>
        <c:crosses val="autoZero"/>
        <c:crossBetween val="between"/>
      </c:valAx>
      <c:spPr>
        <a:noFill/>
        <a:ln w="25391">
          <a:noFill/>
        </a:ln>
      </c:spPr>
    </c:plotArea>
    <c:legend>
      <c:legendPos val="r"/>
      <c:layout>
        <c:manualLayout>
          <c:xMode val="edge"/>
          <c:yMode val="edge"/>
          <c:x val="5.6679885413091116E-2"/>
          <c:y val="0.88235294117647056"/>
          <c:w val="0.93367825366679846"/>
          <c:h val="0.11974789915966387"/>
        </c:manualLayout>
      </c:layout>
      <c:overlay val="0"/>
      <c:spPr>
        <a:solidFill>
          <a:schemeClr val="bg1"/>
        </a:solidFill>
        <a:ln w="25391">
          <a:noFill/>
        </a:ln>
      </c:spPr>
      <c:txPr>
        <a:bodyPr/>
        <a:lstStyle/>
        <a:p>
          <a:pPr>
            <a:defRPr sz="1200" b="0" i="0" u="none" strike="noStrike" baseline="0">
              <a:solidFill>
                <a:schemeClr val="tx1"/>
              </a:solidFill>
              <a:latin typeface="Impact"/>
              <a:ea typeface="Impact"/>
              <a:cs typeface="Impact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24" b="0" i="0" u="none" strike="noStrike" baseline="0">
          <a:solidFill>
            <a:schemeClr val="tx1"/>
          </a:solidFill>
          <a:latin typeface="Impact"/>
          <a:ea typeface="Impact"/>
          <a:cs typeface="Impact"/>
        </a:defRPr>
      </a:pPr>
      <a:endParaRPr lang="cs-CZ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699724517906334"/>
          <c:y val="2.100840336134454E-2"/>
          <c:w val="0.57300275482093666"/>
          <c:h val="0.8067226890756302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každý den</c:v>
                </c:pt>
              </c:strCache>
            </c:strRef>
          </c:tx>
          <c:spPr>
            <a:solidFill>
              <a:srgbClr val="FF0000"/>
            </a:solidFill>
            <a:ln w="25391">
              <a:noFill/>
            </a:ln>
          </c:spPr>
          <c:invertIfNegative val="0"/>
          <c:dLbls>
            <c:numFmt formatCode="0" sourceLinked="0"/>
            <c:spPr>
              <a:noFill/>
              <a:ln w="25391">
                <a:noFill/>
              </a:ln>
            </c:spPr>
            <c:txPr>
              <a:bodyPr/>
              <a:lstStyle/>
              <a:p>
                <a:pPr>
                  <a:defRPr sz="1300" b="0" i="0" u="none" strike="noStrike" baseline="0">
                    <a:solidFill>
                      <a:schemeClr val="tx1"/>
                    </a:solidFill>
                    <a:latin typeface="Impact"/>
                    <a:ea typeface="Impact"/>
                    <a:cs typeface="Impact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bydlící v RD (N=75)</c:v>
                </c:pt>
                <c:pt idx="1">
                  <c:v>bydlící v bytě (N=475)</c:v>
                </c:pt>
                <c:pt idx="2">
                  <c:v>tří a vícečlenná domácnost (N=153)</c:v>
                </c:pt>
                <c:pt idx="3">
                  <c:v>dvoučlenná domácnost (N=135)</c:v>
                </c:pt>
                <c:pt idx="4">
                  <c:v>jednočlenná domácnost (N=212)</c:v>
                </c:pt>
                <c:pt idx="5">
                  <c:v>vyšší odborné a vysokoškolské (N=120)</c:v>
                </c:pt>
                <c:pt idx="6">
                  <c:v>středoškolské s maturitou (N=242)</c:v>
                </c:pt>
                <c:pt idx="7">
                  <c:v>bez maturity (N=138)</c:v>
                </c:pt>
                <c:pt idx="8">
                  <c:v>55 let a více (N=175)</c:v>
                </c:pt>
                <c:pt idx="9">
                  <c:v>35-54 let (N=181)</c:v>
                </c:pt>
                <c:pt idx="10">
                  <c:v>do 34 let (N=144)</c:v>
                </c:pt>
                <c:pt idx="11">
                  <c:v>žena (N=253)</c:v>
                </c:pt>
                <c:pt idx="12">
                  <c:v>muž (N=247)</c:v>
                </c:pt>
                <c:pt idx="13">
                  <c:v>celkem (N=500)</c:v>
                </c:pt>
              </c:strCache>
            </c:strRef>
          </c:cat>
          <c:val>
            <c:numRef>
              <c:f>Sheet1!$B$2:$O$2</c:f>
              <c:numCache>
                <c:formatCode>General</c:formatCode>
                <c:ptCount val="14"/>
                <c:pt idx="0">
                  <c:v>8</c:v>
                </c:pt>
                <c:pt idx="1">
                  <c:v>7</c:v>
                </c:pt>
                <c:pt idx="2">
                  <c:v>11</c:v>
                </c:pt>
                <c:pt idx="3">
                  <c:v>4</c:v>
                </c:pt>
                <c:pt idx="4">
                  <c:v>6</c:v>
                </c:pt>
                <c:pt idx="5">
                  <c:v>4</c:v>
                </c:pt>
                <c:pt idx="6">
                  <c:v>7</c:v>
                </c:pt>
                <c:pt idx="7">
                  <c:v>10</c:v>
                </c:pt>
                <c:pt idx="8">
                  <c:v>6</c:v>
                </c:pt>
                <c:pt idx="9">
                  <c:v>7</c:v>
                </c:pt>
                <c:pt idx="10">
                  <c:v>8</c:v>
                </c:pt>
                <c:pt idx="11">
                  <c:v>9</c:v>
                </c:pt>
                <c:pt idx="12">
                  <c:v>5</c:v>
                </c:pt>
                <c:pt idx="1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23-4C84-8BFB-4C3EA5F99A22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asi 2 až 5 x za týden</c:v>
                </c:pt>
              </c:strCache>
            </c:strRef>
          </c:tx>
          <c:spPr>
            <a:solidFill>
              <a:srgbClr val="3366FF"/>
            </a:solidFill>
            <a:ln w="25391">
              <a:noFill/>
            </a:ln>
          </c:spPr>
          <c:invertIfNegative val="0"/>
          <c:dLbls>
            <c:numFmt formatCode="0" sourceLinked="0"/>
            <c:spPr>
              <a:noFill/>
              <a:ln w="25391">
                <a:noFill/>
              </a:ln>
            </c:spPr>
            <c:txPr>
              <a:bodyPr/>
              <a:lstStyle/>
              <a:p>
                <a:pPr>
                  <a:defRPr sz="1300" b="0" i="0" u="none" strike="noStrike" baseline="0">
                    <a:solidFill>
                      <a:schemeClr val="tx1"/>
                    </a:solidFill>
                    <a:latin typeface="Impact"/>
                    <a:ea typeface="Impact"/>
                    <a:cs typeface="Impact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bydlící v RD (N=75)</c:v>
                </c:pt>
                <c:pt idx="1">
                  <c:v>bydlící v bytě (N=475)</c:v>
                </c:pt>
                <c:pt idx="2">
                  <c:v>tří a vícečlenná domácnost (N=153)</c:v>
                </c:pt>
                <c:pt idx="3">
                  <c:v>dvoučlenná domácnost (N=135)</c:v>
                </c:pt>
                <c:pt idx="4">
                  <c:v>jednočlenná domácnost (N=212)</c:v>
                </c:pt>
                <c:pt idx="5">
                  <c:v>vyšší odborné a vysokoškolské (N=120)</c:v>
                </c:pt>
                <c:pt idx="6">
                  <c:v>středoškolské s maturitou (N=242)</c:v>
                </c:pt>
                <c:pt idx="7">
                  <c:v>bez maturity (N=138)</c:v>
                </c:pt>
                <c:pt idx="8">
                  <c:v>55 let a více (N=175)</c:v>
                </c:pt>
                <c:pt idx="9">
                  <c:v>35-54 let (N=181)</c:v>
                </c:pt>
                <c:pt idx="10">
                  <c:v>do 34 let (N=144)</c:v>
                </c:pt>
                <c:pt idx="11">
                  <c:v>žena (N=253)</c:v>
                </c:pt>
                <c:pt idx="12">
                  <c:v>muž (N=247)</c:v>
                </c:pt>
                <c:pt idx="13">
                  <c:v>celkem (N=500)</c:v>
                </c:pt>
              </c:strCache>
            </c:strRef>
          </c:cat>
          <c:val>
            <c:numRef>
              <c:f>Sheet1!$B$3:$O$3</c:f>
              <c:numCache>
                <c:formatCode>General</c:formatCode>
                <c:ptCount val="14"/>
                <c:pt idx="0">
                  <c:v>59</c:v>
                </c:pt>
                <c:pt idx="1">
                  <c:v>39</c:v>
                </c:pt>
                <c:pt idx="2">
                  <c:v>53</c:v>
                </c:pt>
                <c:pt idx="3">
                  <c:v>39</c:v>
                </c:pt>
                <c:pt idx="4">
                  <c:v>35</c:v>
                </c:pt>
                <c:pt idx="5">
                  <c:v>41</c:v>
                </c:pt>
                <c:pt idx="6">
                  <c:v>45</c:v>
                </c:pt>
                <c:pt idx="7">
                  <c:v>36</c:v>
                </c:pt>
                <c:pt idx="8">
                  <c:v>38</c:v>
                </c:pt>
                <c:pt idx="9">
                  <c:v>43</c:v>
                </c:pt>
                <c:pt idx="10">
                  <c:v>44</c:v>
                </c:pt>
                <c:pt idx="11">
                  <c:v>42</c:v>
                </c:pt>
                <c:pt idx="12">
                  <c:v>41</c:v>
                </c:pt>
                <c:pt idx="13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23-4C84-8BFB-4C3EA5F99A22}"/>
            </c:ext>
          </c:extLst>
        </c:ser>
        <c:ser>
          <c:idx val="4"/>
          <c:order val="2"/>
          <c:tx>
            <c:strRef>
              <c:f>Sheet1!$A$4</c:f>
              <c:strCache>
                <c:ptCount val="1"/>
                <c:pt idx="0">
                  <c:v>asi 1 x za týden</c:v>
                </c:pt>
              </c:strCache>
            </c:strRef>
          </c:tx>
          <c:spPr>
            <a:solidFill>
              <a:srgbClr val="99CCFF"/>
            </a:solidFill>
            <a:ln w="25391">
              <a:noFill/>
            </a:ln>
          </c:spPr>
          <c:invertIfNegative val="0"/>
          <c:dLbls>
            <c:numFmt formatCode="0" sourceLinked="0"/>
            <c:spPr>
              <a:noFill/>
              <a:ln w="25391">
                <a:noFill/>
              </a:ln>
            </c:spPr>
            <c:txPr>
              <a:bodyPr/>
              <a:lstStyle/>
              <a:p>
                <a:pPr>
                  <a:defRPr sz="1300" b="0" i="0" u="none" strike="noStrike" baseline="0">
                    <a:solidFill>
                      <a:schemeClr val="tx1"/>
                    </a:solidFill>
                    <a:latin typeface="Impact"/>
                    <a:ea typeface="Impact"/>
                    <a:cs typeface="Impact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bydlící v RD (N=75)</c:v>
                </c:pt>
                <c:pt idx="1">
                  <c:v>bydlící v bytě (N=475)</c:v>
                </c:pt>
                <c:pt idx="2">
                  <c:v>tří a vícečlenná domácnost (N=153)</c:v>
                </c:pt>
                <c:pt idx="3">
                  <c:v>dvoučlenná domácnost (N=135)</c:v>
                </c:pt>
                <c:pt idx="4">
                  <c:v>jednočlenná domácnost (N=212)</c:v>
                </c:pt>
                <c:pt idx="5">
                  <c:v>vyšší odborné a vysokoškolské (N=120)</c:v>
                </c:pt>
                <c:pt idx="6">
                  <c:v>středoškolské s maturitou (N=242)</c:v>
                </c:pt>
                <c:pt idx="7">
                  <c:v>bez maturity (N=138)</c:v>
                </c:pt>
                <c:pt idx="8">
                  <c:v>55 let a více (N=175)</c:v>
                </c:pt>
                <c:pt idx="9">
                  <c:v>35-54 let (N=181)</c:v>
                </c:pt>
                <c:pt idx="10">
                  <c:v>do 34 let (N=144)</c:v>
                </c:pt>
                <c:pt idx="11">
                  <c:v>žena (N=253)</c:v>
                </c:pt>
                <c:pt idx="12">
                  <c:v>muž (N=247)</c:v>
                </c:pt>
                <c:pt idx="13">
                  <c:v>celkem (N=500)</c:v>
                </c:pt>
              </c:strCache>
            </c:strRef>
          </c:cat>
          <c:val>
            <c:numRef>
              <c:f>Sheet1!$B$4:$O$4</c:f>
              <c:numCache>
                <c:formatCode>General</c:formatCode>
                <c:ptCount val="14"/>
                <c:pt idx="0">
                  <c:v>27</c:v>
                </c:pt>
                <c:pt idx="1">
                  <c:v>37</c:v>
                </c:pt>
                <c:pt idx="2">
                  <c:v>24</c:v>
                </c:pt>
                <c:pt idx="3">
                  <c:v>48</c:v>
                </c:pt>
                <c:pt idx="4">
                  <c:v>36</c:v>
                </c:pt>
                <c:pt idx="5">
                  <c:v>27</c:v>
                </c:pt>
                <c:pt idx="6">
                  <c:v>39</c:v>
                </c:pt>
                <c:pt idx="7">
                  <c:v>38</c:v>
                </c:pt>
                <c:pt idx="8">
                  <c:v>41</c:v>
                </c:pt>
                <c:pt idx="9">
                  <c:v>33</c:v>
                </c:pt>
                <c:pt idx="10">
                  <c:v>33</c:v>
                </c:pt>
                <c:pt idx="11">
                  <c:v>33</c:v>
                </c:pt>
                <c:pt idx="12">
                  <c:v>38</c:v>
                </c:pt>
                <c:pt idx="13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623-4C84-8BFB-4C3EA5F99A22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asi 1 x za 2 týdny nebo méně často</c:v>
                </c:pt>
              </c:strCache>
            </c:strRef>
          </c:tx>
          <c:spPr>
            <a:solidFill>
              <a:srgbClr val="CCFFFF"/>
            </a:solidFill>
            <a:ln w="25391">
              <a:noFill/>
            </a:ln>
          </c:spPr>
          <c:invertIfNegative val="0"/>
          <c:dLbls>
            <c:numFmt formatCode="0" sourceLinked="0"/>
            <c:spPr>
              <a:noFill/>
              <a:ln w="25391">
                <a:noFill/>
              </a:ln>
            </c:spPr>
            <c:txPr>
              <a:bodyPr/>
              <a:lstStyle/>
              <a:p>
                <a:pPr>
                  <a:defRPr sz="1300" b="0" i="0" u="none" strike="noStrike" baseline="0">
                    <a:solidFill>
                      <a:schemeClr val="tx1"/>
                    </a:solidFill>
                    <a:latin typeface="Impact"/>
                    <a:ea typeface="Impact"/>
                    <a:cs typeface="Impact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bydlící v RD (N=75)</c:v>
                </c:pt>
                <c:pt idx="1">
                  <c:v>bydlící v bytě (N=475)</c:v>
                </c:pt>
                <c:pt idx="2">
                  <c:v>tří a vícečlenná domácnost (N=153)</c:v>
                </c:pt>
                <c:pt idx="3">
                  <c:v>dvoučlenná domácnost (N=135)</c:v>
                </c:pt>
                <c:pt idx="4">
                  <c:v>jednočlenná domácnost (N=212)</c:v>
                </c:pt>
                <c:pt idx="5">
                  <c:v>vyšší odborné a vysokoškolské (N=120)</c:v>
                </c:pt>
                <c:pt idx="6">
                  <c:v>středoškolské s maturitou (N=242)</c:v>
                </c:pt>
                <c:pt idx="7">
                  <c:v>bez maturity (N=138)</c:v>
                </c:pt>
                <c:pt idx="8">
                  <c:v>55 let a více (N=175)</c:v>
                </c:pt>
                <c:pt idx="9">
                  <c:v>35-54 let (N=181)</c:v>
                </c:pt>
                <c:pt idx="10">
                  <c:v>do 34 let (N=144)</c:v>
                </c:pt>
                <c:pt idx="11">
                  <c:v>žena (N=253)</c:v>
                </c:pt>
                <c:pt idx="12">
                  <c:v>muž (N=247)</c:v>
                </c:pt>
                <c:pt idx="13">
                  <c:v>celkem (N=500)</c:v>
                </c:pt>
              </c:strCache>
            </c:strRef>
          </c:cat>
          <c:val>
            <c:numRef>
              <c:f>Sheet1!$B$5:$O$5</c:f>
              <c:numCache>
                <c:formatCode>General</c:formatCode>
                <c:ptCount val="14"/>
                <c:pt idx="0">
                  <c:v>4</c:v>
                </c:pt>
                <c:pt idx="1">
                  <c:v>9</c:v>
                </c:pt>
                <c:pt idx="2">
                  <c:v>9</c:v>
                </c:pt>
                <c:pt idx="3">
                  <c:v>4</c:v>
                </c:pt>
                <c:pt idx="4">
                  <c:v>11</c:v>
                </c:pt>
                <c:pt idx="5">
                  <c:v>17</c:v>
                </c:pt>
                <c:pt idx="6">
                  <c:v>5</c:v>
                </c:pt>
                <c:pt idx="7">
                  <c:v>8</c:v>
                </c:pt>
                <c:pt idx="8">
                  <c:v>5</c:v>
                </c:pt>
                <c:pt idx="9">
                  <c:v>9</c:v>
                </c:pt>
                <c:pt idx="10">
                  <c:v>12</c:v>
                </c:pt>
                <c:pt idx="11">
                  <c:v>8</c:v>
                </c:pt>
                <c:pt idx="12">
                  <c:v>9</c:v>
                </c:pt>
                <c:pt idx="13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623-4C84-8BFB-4C3EA5F99A22}"/>
            </c:ext>
          </c:extLst>
        </c:ser>
        <c:ser>
          <c:idx val="2"/>
          <c:order val="4"/>
          <c:tx>
            <c:strRef>
              <c:f>Sheet1!$A$6</c:f>
              <c:strCache>
                <c:ptCount val="1"/>
                <c:pt idx="0">
                  <c:v>nemyjeme / nevytíráme podlahu</c:v>
                </c:pt>
              </c:strCache>
            </c:strRef>
          </c:tx>
          <c:spPr>
            <a:solidFill>
              <a:schemeClr val="folHlink"/>
            </a:solidFill>
            <a:ln w="25391">
              <a:noFill/>
            </a:ln>
          </c:spPr>
          <c:invertIfNegative val="0"/>
          <c:dLbls>
            <c:numFmt formatCode="0" sourceLinked="0"/>
            <c:spPr>
              <a:noFill/>
              <a:ln w="25391">
                <a:noFill/>
              </a:ln>
            </c:spPr>
            <c:txPr>
              <a:bodyPr/>
              <a:lstStyle/>
              <a:p>
                <a:pPr>
                  <a:defRPr sz="1300" b="0" i="0" u="none" strike="noStrike" baseline="0">
                    <a:solidFill>
                      <a:schemeClr val="tx1"/>
                    </a:solidFill>
                    <a:latin typeface="Impact"/>
                    <a:ea typeface="Impact"/>
                    <a:cs typeface="Impact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bydlící v RD (N=75)</c:v>
                </c:pt>
                <c:pt idx="1">
                  <c:v>bydlící v bytě (N=475)</c:v>
                </c:pt>
                <c:pt idx="2">
                  <c:v>tří a vícečlenná domácnost (N=153)</c:v>
                </c:pt>
                <c:pt idx="3">
                  <c:v>dvoučlenná domácnost (N=135)</c:v>
                </c:pt>
                <c:pt idx="4">
                  <c:v>jednočlenná domácnost (N=212)</c:v>
                </c:pt>
                <c:pt idx="5">
                  <c:v>vyšší odborné a vysokoškolské (N=120)</c:v>
                </c:pt>
                <c:pt idx="6">
                  <c:v>středoškolské s maturitou (N=242)</c:v>
                </c:pt>
                <c:pt idx="7">
                  <c:v>bez maturity (N=138)</c:v>
                </c:pt>
                <c:pt idx="8">
                  <c:v>55 let a více (N=175)</c:v>
                </c:pt>
                <c:pt idx="9">
                  <c:v>35-54 let (N=181)</c:v>
                </c:pt>
                <c:pt idx="10">
                  <c:v>do 34 let (N=144)</c:v>
                </c:pt>
                <c:pt idx="11">
                  <c:v>žena (N=253)</c:v>
                </c:pt>
                <c:pt idx="12">
                  <c:v>muž (N=247)</c:v>
                </c:pt>
                <c:pt idx="13">
                  <c:v>celkem (N=500)</c:v>
                </c:pt>
              </c:strCache>
            </c:strRef>
          </c:cat>
          <c:val>
            <c:numRef>
              <c:f>Sheet1!$B$6:$O$6</c:f>
              <c:numCache>
                <c:formatCode>General</c:formatCode>
                <c:ptCount val="14"/>
                <c:pt idx="0">
                  <c:v>3</c:v>
                </c:pt>
                <c:pt idx="1">
                  <c:v>8</c:v>
                </c:pt>
                <c:pt idx="2">
                  <c:v>3</c:v>
                </c:pt>
                <c:pt idx="3">
                  <c:v>4</c:v>
                </c:pt>
                <c:pt idx="4">
                  <c:v>11</c:v>
                </c:pt>
                <c:pt idx="5">
                  <c:v>12</c:v>
                </c:pt>
                <c:pt idx="6">
                  <c:v>4</c:v>
                </c:pt>
                <c:pt idx="7">
                  <c:v>7</c:v>
                </c:pt>
                <c:pt idx="8">
                  <c:v>10</c:v>
                </c:pt>
                <c:pt idx="9">
                  <c:v>7</c:v>
                </c:pt>
                <c:pt idx="10">
                  <c:v>3</c:v>
                </c:pt>
                <c:pt idx="11">
                  <c:v>8</c:v>
                </c:pt>
                <c:pt idx="12">
                  <c:v>6</c:v>
                </c:pt>
                <c:pt idx="1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623-4C84-8BFB-4C3EA5F99A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107595648"/>
        <c:axId val="107597184"/>
      </c:barChart>
      <c:catAx>
        <c:axId val="1075956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00" b="0" i="0" u="none" strike="noStrike" baseline="0">
                <a:solidFill>
                  <a:schemeClr val="tx1"/>
                </a:solidFill>
                <a:latin typeface="Impact"/>
                <a:ea typeface="Impact"/>
                <a:cs typeface="Impact"/>
              </a:defRPr>
            </a:pPr>
            <a:endParaRPr lang="cs-CZ"/>
          </a:p>
        </c:txPr>
        <c:crossAx val="1075971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7597184"/>
        <c:scaling>
          <c:orientation val="minMax"/>
          <c:max val="1"/>
        </c:scaling>
        <c:delete val="0"/>
        <c:axPos val="b"/>
        <c:title>
          <c:tx>
            <c:rich>
              <a:bodyPr/>
              <a:lstStyle/>
              <a:p>
                <a:pPr>
                  <a:defRPr sz="1499" b="0" i="0" u="none" strike="noStrike" baseline="0">
                    <a:solidFill>
                      <a:schemeClr val="tx1"/>
                    </a:solidFill>
                    <a:latin typeface="Impact"/>
                    <a:ea typeface="Impact"/>
                    <a:cs typeface="Impact"/>
                  </a:defRPr>
                </a:pPr>
                <a:r>
                  <a:rPr lang="cs-CZ"/>
                  <a:t>(%)</a:t>
                </a:r>
              </a:p>
            </c:rich>
          </c:tx>
          <c:layout>
            <c:manualLayout>
              <c:xMode val="edge"/>
              <c:yMode val="edge"/>
              <c:x val="0.69696969696969702"/>
              <c:y val="0.8214285714285714"/>
            </c:manualLayout>
          </c:layout>
          <c:overlay val="0"/>
          <c:spPr>
            <a:noFill/>
            <a:ln w="25391">
              <a:noFill/>
            </a:ln>
          </c:spPr>
        </c:title>
        <c:numFmt formatCode="0%" sourceLinked="1"/>
        <c:majorTickMark val="out"/>
        <c:minorTickMark val="none"/>
        <c:tickLblPos val="none"/>
        <c:spPr>
          <a:ln w="3174">
            <a:solidFill>
              <a:schemeClr val="tx1"/>
            </a:solidFill>
            <a:prstDash val="solid"/>
          </a:ln>
        </c:spPr>
        <c:crossAx val="107595648"/>
        <c:crosses val="autoZero"/>
        <c:crossBetween val="between"/>
      </c:valAx>
      <c:spPr>
        <a:noFill/>
        <a:ln w="25391">
          <a:noFill/>
        </a:ln>
      </c:spPr>
    </c:plotArea>
    <c:legend>
      <c:legendPos val="r"/>
      <c:layout>
        <c:manualLayout>
          <c:xMode val="edge"/>
          <c:yMode val="edge"/>
          <c:x val="0.2042867925795194"/>
          <c:y val="0.88305803648858816"/>
          <c:w val="0.79571320742048057"/>
          <c:h val="0.10852386552872838"/>
        </c:manualLayout>
      </c:layout>
      <c:overlay val="0"/>
      <c:spPr>
        <a:solidFill>
          <a:schemeClr val="bg1"/>
        </a:solidFill>
        <a:ln w="25391">
          <a:noFill/>
        </a:ln>
      </c:spPr>
      <c:txPr>
        <a:bodyPr/>
        <a:lstStyle/>
        <a:p>
          <a:pPr>
            <a:defRPr sz="1195" b="0" i="0" u="none" strike="noStrike" baseline="0">
              <a:solidFill>
                <a:schemeClr val="tx1"/>
              </a:solidFill>
              <a:latin typeface="Impact"/>
              <a:ea typeface="Impact"/>
              <a:cs typeface="Impact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24" b="0" i="0" u="none" strike="noStrike" baseline="0">
          <a:solidFill>
            <a:schemeClr val="tx1"/>
          </a:solidFill>
          <a:latin typeface="Impact"/>
          <a:ea typeface="Impact"/>
          <a:cs typeface="Impact"/>
        </a:defRPr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111801242236021E-3"/>
          <c:y val="6.9148936170212769E-2"/>
          <c:w val="0.98136645962732916"/>
          <c:h val="0.84042553191489366"/>
        </c:manualLayout>
      </c:layout>
      <c:doughnut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1164">
              <a:solidFill>
                <a:srgbClr val="FF0000"/>
              </a:solidFill>
              <a:prstDash val="solid"/>
            </a:ln>
          </c:spPr>
          <c:dPt>
            <c:idx val="0"/>
            <c:bubble3D val="0"/>
            <c:spPr>
              <a:noFill/>
              <a:ln w="11164">
                <a:solidFill>
                  <a:srgbClr val="FF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F096-4D42-8227-A0A583DF9310}"/>
              </c:ext>
            </c:extLst>
          </c:dPt>
          <c:dPt>
            <c:idx val="1"/>
            <c:bubble3D val="0"/>
            <c:explosion val="2"/>
            <c:spPr>
              <a:solidFill>
                <a:srgbClr val="FF0000"/>
              </a:solidFill>
              <a:ln w="22328">
                <a:solidFill>
                  <a:srgbClr val="FF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F096-4D42-8227-A0A583DF9310}"/>
              </c:ext>
            </c:extLst>
          </c:dPt>
          <c:dLbls>
            <c:delete val="1"/>
          </c:dLbls>
          <c:cat>
            <c:strRef>
              <c:f>Sheet1!$B$1:$C$1</c:f>
              <c:strCache>
                <c:ptCount val="2"/>
                <c:pt idx="0">
                  <c:v>prazdne</c:v>
                </c:pt>
                <c:pt idx="1">
                  <c:v>červeně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8</c:v>
                </c:pt>
                <c:pt idx="1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096-4D42-8227-A0A583DF931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196"/>
        <c:holeSize val="50"/>
      </c:doughnutChart>
      <c:spPr>
        <a:noFill/>
        <a:ln w="22328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418" b="1" i="0" u="none" strike="noStrike" baseline="0">
          <a:solidFill>
            <a:schemeClr val="tx1"/>
          </a:solidFill>
          <a:latin typeface="Arial CE"/>
          <a:ea typeface="Arial CE"/>
          <a:cs typeface="Arial CE"/>
        </a:defRPr>
      </a:pPr>
      <a:endParaRPr lang="cs-CZ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699724517906334"/>
          <c:y val="2.100840336134454E-2"/>
          <c:w val="0.46694214876033058"/>
          <c:h val="0.8067226890756302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ano, všude</c:v>
                </c:pt>
              </c:strCache>
            </c:strRef>
          </c:tx>
          <c:spPr>
            <a:solidFill>
              <a:srgbClr val="FF0000"/>
            </a:solidFill>
            <a:ln w="25391">
              <a:noFill/>
            </a:ln>
          </c:spPr>
          <c:invertIfNegative val="0"/>
          <c:dLbls>
            <c:numFmt formatCode="0" sourceLinked="0"/>
            <c:spPr>
              <a:noFill/>
              <a:ln w="25391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bydlící v RD (N=75)</c:v>
                </c:pt>
                <c:pt idx="1">
                  <c:v>bydlící v bytě (N=475)</c:v>
                </c:pt>
                <c:pt idx="2">
                  <c:v>tří a vícečlenná domácnost (N=153)</c:v>
                </c:pt>
                <c:pt idx="3">
                  <c:v>dvoučlenná domácnost (N=135)</c:v>
                </c:pt>
                <c:pt idx="4">
                  <c:v>jednočlenná domácnost (N=212)</c:v>
                </c:pt>
                <c:pt idx="5">
                  <c:v>vyšší odborné a vysokoškolské (N=120)</c:v>
                </c:pt>
                <c:pt idx="6">
                  <c:v>středoškolské s maturitou (N=242)</c:v>
                </c:pt>
                <c:pt idx="7">
                  <c:v>bez maturity (N=138)</c:v>
                </c:pt>
                <c:pt idx="8">
                  <c:v>55 let a více (N=175)</c:v>
                </c:pt>
                <c:pt idx="9">
                  <c:v>35-54 let (N=181)</c:v>
                </c:pt>
                <c:pt idx="10">
                  <c:v>do 34 let (N=144)</c:v>
                </c:pt>
                <c:pt idx="11">
                  <c:v>žena (N=253)</c:v>
                </c:pt>
                <c:pt idx="12">
                  <c:v>muž (N=247)</c:v>
                </c:pt>
                <c:pt idx="13">
                  <c:v>celkem (N=500)</c:v>
                </c:pt>
              </c:strCache>
            </c:strRef>
          </c:cat>
          <c:val>
            <c:numRef>
              <c:f>Sheet1!$B$2:$O$2</c:f>
              <c:numCache>
                <c:formatCode>General</c:formatCode>
                <c:ptCount val="14"/>
                <c:pt idx="0">
                  <c:v>73.333333330000002</c:v>
                </c:pt>
                <c:pt idx="1">
                  <c:v>79.294117650000004</c:v>
                </c:pt>
                <c:pt idx="2">
                  <c:v>85.620915030000006</c:v>
                </c:pt>
                <c:pt idx="3">
                  <c:v>75.555555560000002</c:v>
                </c:pt>
                <c:pt idx="4">
                  <c:v>75</c:v>
                </c:pt>
                <c:pt idx="5">
                  <c:v>95</c:v>
                </c:pt>
                <c:pt idx="6">
                  <c:v>83.057851240000005</c:v>
                </c:pt>
                <c:pt idx="7">
                  <c:v>55.79710145</c:v>
                </c:pt>
                <c:pt idx="8">
                  <c:v>71.428571430000005</c:v>
                </c:pt>
                <c:pt idx="9">
                  <c:v>82.872928180000002</c:v>
                </c:pt>
                <c:pt idx="10">
                  <c:v>81.25</c:v>
                </c:pt>
                <c:pt idx="11">
                  <c:v>81.422924899999998</c:v>
                </c:pt>
                <c:pt idx="12">
                  <c:v>75.303643719999997</c:v>
                </c:pt>
                <c:pt idx="13">
                  <c:v>78.400000000000006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14-4EB3-8B8C-4CD8DD3C924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ano, ale ne všude</c:v>
                </c:pt>
              </c:strCache>
            </c:strRef>
          </c:tx>
          <c:spPr>
            <a:solidFill>
              <a:srgbClr val="3366FF"/>
            </a:solidFill>
            <a:ln w="25391">
              <a:noFill/>
            </a:ln>
          </c:spPr>
          <c:invertIfNegative val="0"/>
          <c:dLbls>
            <c:numFmt formatCode="0" sourceLinked="0"/>
            <c:spPr>
              <a:noFill/>
              <a:ln w="25391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bydlící v RD (N=75)</c:v>
                </c:pt>
                <c:pt idx="1">
                  <c:v>bydlící v bytě (N=475)</c:v>
                </c:pt>
                <c:pt idx="2">
                  <c:v>tří a vícečlenná domácnost (N=153)</c:v>
                </c:pt>
                <c:pt idx="3">
                  <c:v>dvoučlenná domácnost (N=135)</c:v>
                </c:pt>
                <c:pt idx="4">
                  <c:v>jednočlenná domácnost (N=212)</c:v>
                </c:pt>
                <c:pt idx="5">
                  <c:v>vyšší odborné a vysokoškolské (N=120)</c:v>
                </c:pt>
                <c:pt idx="6">
                  <c:v>středoškolské s maturitou (N=242)</c:v>
                </c:pt>
                <c:pt idx="7">
                  <c:v>bez maturity (N=138)</c:v>
                </c:pt>
                <c:pt idx="8">
                  <c:v>55 let a více (N=175)</c:v>
                </c:pt>
                <c:pt idx="9">
                  <c:v>35-54 let (N=181)</c:v>
                </c:pt>
                <c:pt idx="10">
                  <c:v>do 34 let (N=144)</c:v>
                </c:pt>
                <c:pt idx="11">
                  <c:v>žena (N=253)</c:v>
                </c:pt>
                <c:pt idx="12">
                  <c:v>muž (N=247)</c:v>
                </c:pt>
                <c:pt idx="13">
                  <c:v>celkem (N=500)</c:v>
                </c:pt>
              </c:strCache>
            </c:strRef>
          </c:cat>
          <c:val>
            <c:numRef>
              <c:f>Sheet1!$B$3:$O$3</c:f>
              <c:numCache>
                <c:formatCode>General</c:formatCode>
                <c:ptCount val="14"/>
                <c:pt idx="0">
                  <c:v>17.333333329999999</c:v>
                </c:pt>
                <c:pt idx="1">
                  <c:v>10.117647059999999</c:v>
                </c:pt>
                <c:pt idx="2">
                  <c:v>6.5359477119999996</c:v>
                </c:pt>
                <c:pt idx="3">
                  <c:v>14.07407407</c:v>
                </c:pt>
                <c:pt idx="4">
                  <c:v>12.73584906</c:v>
                </c:pt>
                <c:pt idx="5">
                  <c:v>3.3333333330000001</c:v>
                </c:pt>
                <c:pt idx="6">
                  <c:v>7.024793388</c:v>
                </c:pt>
                <c:pt idx="7">
                  <c:v>25.36231884</c:v>
                </c:pt>
                <c:pt idx="8">
                  <c:v>17.14285714</c:v>
                </c:pt>
                <c:pt idx="9">
                  <c:v>5.5248618780000003</c:v>
                </c:pt>
                <c:pt idx="10">
                  <c:v>11.11111111</c:v>
                </c:pt>
                <c:pt idx="11">
                  <c:v>10.27667984</c:v>
                </c:pt>
                <c:pt idx="12">
                  <c:v>12.14574899</c:v>
                </c:pt>
                <c:pt idx="13">
                  <c:v>11.2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14-4EB3-8B8C-4CD8DD3C924B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noFill/>
            <a:ln w="25391">
              <a:noFill/>
            </a:ln>
          </c:spPr>
          <c:invertIfNegative val="0"/>
          <c:dLbls>
            <c:numFmt formatCode="0" sourceLinked="0"/>
            <c:spPr>
              <a:noFill/>
              <a:ln w="25391">
                <a:noFill/>
              </a:ln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bydlící v RD (N=75)</c:v>
                </c:pt>
                <c:pt idx="1">
                  <c:v>bydlící v bytě (N=475)</c:v>
                </c:pt>
                <c:pt idx="2">
                  <c:v>tří a vícečlenná domácnost (N=153)</c:v>
                </c:pt>
                <c:pt idx="3">
                  <c:v>dvoučlenná domácnost (N=135)</c:v>
                </c:pt>
                <c:pt idx="4">
                  <c:v>jednočlenná domácnost (N=212)</c:v>
                </c:pt>
                <c:pt idx="5">
                  <c:v>vyšší odborné a vysokoškolské (N=120)</c:v>
                </c:pt>
                <c:pt idx="6">
                  <c:v>středoškolské s maturitou (N=242)</c:v>
                </c:pt>
                <c:pt idx="7">
                  <c:v>bez maturity (N=138)</c:v>
                </c:pt>
                <c:pt idx="8">
                  <c:v>55 let a více (N=175)</c:v>
                </c:pt>
                <c:pt idx="9">
                  <c:v>35-54 let (N=181)</c:v>
                </c:pt>
                <c:pt idx="10">
                  <c:v>do 34 let (N=144)</c:v>
                </c:pt>
                <c:pt idx="11">
                  <c:v>žena (N=253)</c:v>
                </c:pt>
                <c:pt idx="12">
                  <c:v>muž (N=247)</c:v>
                </c:pt>
                <c:pt idx="13">
                  <c:v>celkem (N=500)</c:v>
                </c:pt>
              </c:strCache>
            </c:strRef>
          </c:cat>
          <c:val>
            <c:numRef>
              <c:f>Sheet1!$B$4:$O$4</c:f>
              <c:numCache>
                <c:formatCode>General</c:formatCode>
                <c:ptCount val="14"/>
                <c:pt idx="0">
                  <c:v>90.666666669999998</c:v>
                </c:pt>
                <c:pt idx="1">
                  <c:v>89.41176471</c:v>
                </c:pt>
                <c:pt idx="2">
                  <c:v>92.156862750000002</c:v>
                </c:pt>
                <c:pt idx="3">
                  <c:v>89.629629629999997</c:v>
                </c:pt>
                <c:pt idx="4">
                  <c:v>87.735849060000007</c:v>
                </c:pt>
                <c:pt idx="5">
                  <c:v>98.333333330000002</c:v>
                </c:pt>
                <c:pt idx="6">
                  <c:v>90.082644630000004</c:v>
                </c:pt>
                <c:pt idx="7">
                  <c:v>81.15942029</c:v>
                </c:pt>
                <c:pt idx="8">
                  <c:v>88.571428569999995</c:v>
                </c:pt>
                <c:pt idx="9">
                  <c:v>88.397790060000005</c:v>
                </c:pt>
                <c:pt idx="10">
                  <c:v>92.361111109999996</c:v>
                </c:pt>
                <c:pt idx="11">
                  <c:v>91.699604739999998</c:v>
                </c:pt>
                <c:pt idx="12">
                  <c:v>87.449392709999998</c:v>
                </c:pt>
                <c:pt idx="13">
                  <c:v>89.6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314-4EB3-8B8C-4CD8DD3C924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0"/>
        <c:overlap val="100"/>
        <c:axId val="119704576"/>
        <c:axId val="120022528"/>
      </c:barChart>
      <c:catAx>
        <c:axId val="1197045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cs-CZ"/>
          </a:p>
        </c:txPr>
        <c:crossAx val="1200225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0022528"/>
        <c:scaling>
          <c:orientation val="minMax"/>
          <c:max val="100"/>
        </c:scaling>
        <c:delete val="1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cs-CZ"/>
                  <a:t>(%)</a:t>
                </a:r>
              </a:p>
            </c:rich>
          </c:tx>
          <c:layout>
            <c:manualLayout>
              <c:xMode val="edge"/>
              <c:yMode val="edge"/>
              <c:x val="0.56060606060606055"/>
              <c:y val="0.8214285714285714"/>
            </c:manualLayout>
          </c:layout>
          <c:overlay val="0"/>
          <c:spPr>
            <a:noFill/>
            <a:ln w="25391">
              <a:noFill/>
            </a:ln>
          </c:spPr>
        </c:title>
        <c:numFmt formatCode="General" sourceLinked="1"/>
        <c:majorTickMark val="out"/>
        <c:minorTickMark val="none"/>
        <c:tickLblPos val="nextTo"/>
        <c:crossAx val="119704576"/>
        <c:crosses val="autoZero"/>
        <c:crossBetween val="between"/>
      </c:valAx>
      <c:spPr>
        <a:noFill/>
        <a:ln w="25391">
          <a:noFill/>
        </a:ln>
      </c:spPr>
    </c:plotArea>
    <c:legend>
      <c:legendPos val="b"/>
      <c:layout>
        <c:manualLayout>
          <c:xMode val="edge"/>
          <c:yMode val="edge"/>
          <c:x val="0.43656564580744234"/>
          <c:y val="0.85552135534470786"/>
          <c:w val="0.38783813586154642"/>
          <c:h val="5.7491632167563013E-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0" i="0" u="none" strike="noStrike" baseline="0">
          <a:solidFill>
            <a:schemeClr val="tx1"/>
          </a:solidFill>
          <a:latin typeface="Impact"/>
          <a:ea typeface="Impact"/>
          <a:cs typeface="Impact"/>
        </a:defRPr>
      </a:pPr>
      <a:endParaRPr lang="cs-CZ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111801242236021E-3"/>
          <c:y val="6.9148936170212769E-2"/>
          <c:w val="0.98136645962732916"/>
          <c:h val="0.84042553191489366"/>
        </c:manualLayout>
      </c:layout>
      <c:doughnut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1164">
              <a:solidFill>
                <a:srgbClr val="FF0000"/>
              </a:solidFill>
              <a:prstDash val="solid"/>
            </a:ln>
          </c:spPr>
          <c:dPt>
            <c:idx val="0"/>
            <c:bubble3D val="0"/>
            <c:spPr>
              <a:noFill/>
              <a:ln w="11164">
                <a:solidFill>
                  <a:srgbClr val="FF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F096-4D42-8227-A0A583DF9310}"/>
              </c:ext>
            </c:extLst>
          </c:dPt>
          <c:dPt>
            <c:idx val="1"/>
            <c:bubble3D val="0"/>
            <c:explosion val="2"/>
            <c:spPr>
              <a:solidFill>
                <a:srgbClr val="FF0000"/>
              </a:solidFill>
              <a:ln w="22328">
                <a:solidFill>
                  <a:srgbClr val="FF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F096-4D42-8227-A0A583DF9310}"/>
              </c:ext>
            </c:extLst>
          </c:dPt>
          <c:dLbls>
            <c:delete val="1"/>
          </c:dLbls>
          <c:cat>
            <c:strRef>
              <c:f>Sheet1!$B$1:$C$1</c:f>
              <c:strCache>
                <c:ptCount val="2"/>
                <c:pt idx="0">
                  <c:v>prazdne</c:v>
                </c:pt>
                <c:pt idx="1">
                  <c:v>červeně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96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096-4D42-8227-A0A583DF931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86"/>
        <c:holeSize val="50"/>
      </c:doughnutChart>
      <c:spPr>
        <a:noFill/>
        <a:ln w="22328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418" b="1" i="0" u="none" strike="noStrike" baseline="0">
          <a:solidFill>
            <a:schemeClr val="tx1"/>
          </a:solidFill>
          <a:latin typeface="Arial CE"/>
          <a:ea typeface="Arial CE"/>
          <a:cs typeface="Arial CE"/>
        </a:defRPr>
      </a:pPr>
      <a:endParaRPr lang="cs-CZ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111801242236021E-3"/>
          <c:y val="6.9148936170212769E-2"/>
          <c:w val="0.98136645962732916"/>
          <c:h val="0.84042553191489366"/>
        </c:manualLayout>
      </c:layout>
      <c:doughnut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1164">
              <a:solidFill>
                <a:srgbClr val="FF0000"/>
              </a:solidFill>
              <a:prstDash val="solid"/>
            </a:ln>
          </c:spPr>
          <c:explosion val="1"/>
          <c:dPt>
            <c:idx val="0"/>
            <c:bubble3D val="0"/>
            <c:spPr>
              <a:noFill/>
              <a:ln w="11164">
                <a:solidFill>
                  <a:srgbClr val="FF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F096-4D42-8227-A0A583DF9310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22328">
                <a:solidFill>
                  <a:srgbClr val="FF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F096-4D42-8227-A0A583DF9310}"/>
              </c:ext>
            </c:extLst>
          </c:dPt>
          <c:dLbls>
            <c:delete val="1"/>
          </c:dLbls>
          <c:cat>
            <c:strRef>
              <c:f>Sheet1!$B$1:$C$1</c:f>
              <c:strCache>
                <c:ptCount val="2"/>
                <c:pt idx="0">
                  <c:v>prazdne</c:v>
                </c:pt>
                <c:pt idx="1">
                  <c:v>červeně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87</c:v>
                </c:pt>
                <c:pt idx="1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096-4D42-8227-A0A583DF931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106"/>
        <c:holeSize val="50"/>
      </c:doughnutChart>
      <c:spPr>
        <a:noFill/>
        <a:ln w="22328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418" b="1" i="0" u="none" strike="noStrike" baseline="0">
          <a:solidFill>
            <a:schemeClr val="tx1"/>
          </a:solidFill>
          <a:latin typeface="Arial CE"/>
          <a:ea typeface="Arial CE"/>
          <a:cs typeface="Arial CE"/>
        </a:defRPr>
      </a:pPr>
      <a:endParaRPr lang="cs-CZ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111801242236021E-3"/>
          <c:y val="6.9148936170212769E-2"/>
          <c:w val="0.98136645962732916"/>
          <c:h val="0.84042553191489366"/>
        </c:manualLayout>
      </c:layout>
      <c:doughnut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1164">
              <a:solidFill>
                <a:srgbClr val="FF0000"/>
              </a:solidFill>
              <a:prstDash val="solid"/>
            </a:ln>
          </c:spPr>
          <c:dPt>
            <c:idx val="0"/>
            <c:bubble3D val="0"/>
            <c:spPr>
              <a:noFill/>
              <a:ln w="11164">
                <a:solidFill>
                  <a:srgbClr val="FF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9291-4292-A6B2-22370722963A}"/>
              </c:ext>
            </c:extLst>
          </c:dPt>
          <c:dPt>
            <c:idx val="1"/>
            <c:bubble3D val="0"/>
            <c:explosion val="2"/>
            <c:spPr>
              <a:solidFill>
                <a:srgbClr val="FF0000"/>
              </a:solidFill>
              <a:ln w="22328">
                <a:solidFill>
                  <a:srgbClr val="FF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9291-4292-A6B2-22370722963A}"/>
              </c:ext>
            </c:extLst>
          </c:dPt>
          <c:dLbls>
            <c:delete val="1"/>
          </c:dLbls>
          <c:cat>
            <c:strRef>
              <c:f>Sheet1!$B$1:$C$1</c:f>
              <c:strCache>
                <c:ptCount val="2"/>
                <c:pt idx="0">
                  <c:v>prazdne</c:v>
                </c:pt>
                <c:pt idx="1">
                  <c:v>červeně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15</c:v>
                </c:pt>
                <c:pt idx="1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291-4292-A6B2-22370722963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86"/>
        <c:holeSize val="50"/>
      </c:doughnutChart>
      <c:spPr>
        <a:noFill/>
        <a:ln w="22328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418" b="1" i="0" u="none" strike="noStrike" baseline="0">
          <a:solidFill>
            <a:schemeClr val="tx1"/>
          </a:solidFill>
          <a:latin typeface="Arial CE"/>
          <a:ea typeface="Arial CE"/>
          <a:cs typeface="Arial CE"/>
        </a:defRPr>
      </a:pPr>
      <a:endParaRPr lang="cs-CZ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73170731707317E-2"/>
          <c:y val="2.8735632183908046E-2"/>
          <c:w val="0.92682926829268297"/>
          <c:h val="0.9310344827586206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F0000"/>
            </a:solidFill>
            <a:ln w="25099">
              <a:noFill/>
            </a:ln>
          </c:spPr>
          <c:invertIfNegative val="0"/>
          <c:dLbls>
            <c:numFmt formatCode="0%" sourceLinked="0"/>
            <c:spPr>
              <a:noFill/>
              <a:ln w="25099">
                <a:noFill/>
              </a:ln>
            </c:spPr>
            <c:txPr>
              <a:bodyPr/>
              <a:lstStyle/>
              <a:p>
                <a:pPr>
                  <a:defRPr sz="1482" b="0" i="0" u="none" strike="noStrike" baseline="0">
                    <a:solidFill>
                      <a:schemeClr val="tx1"/>
                    </a:solidFill>
                    <a:latin typeface="Impact"/>
                    <a:ea typeface="Impact"/>
                    <a:cs typeface="Impact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Sheet1!$B$1:$I$1</c:f>
              <c:strCache>
                <c:ptCount val="8"/>
                <c:pt idx="0">
                  <c:v>mytí nádobí v napuštěném dřezu (N=500)</c:v>
                </c:pt>
                <c:pt idx="1">
                  <c:v>oplachování zbytků z talířů před vložením do myčky (N=247)</c:v>
                </c:pt>
                <c:pt idx="2">
                  <c:v>používání kelímků při čištění zubů (N=500)</c:v>
                </c:pt>
                <c:pt idx="3">
                  <c:v>WC STOP (N=500)</c:v>
                </c:pt>
                <c:pt idx="4">
                  <c:v>zapnutí myčky / pračky až když jsou plné (N=500)</c:v>
                </c:pt>
                <c:pt idx="5">
                  <c:v>zavírání vody během mydlení při mytí rukou / čištění zubů (N=500)</c:v>
                </c:pt>
                <c:pt idx="6">
                  <c:v>pravidelná kontrola těsnění vodovodních kohoutků (N=500)</c:v>
                </c:pt>
                <c:pt idx="7">
                  <c:v>pákové vodovodní baterie (N=500)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0.44</c:v>
                </c:pt>
                <c:pt idx="1">
                  <c:v>0.44129554700000001</c:v>
                </c:pt>
                <c:pt idx="2">
                  <c:v>0.44800000000000001</c:v>
                </c:pt>
                <c:pt idx="3">
                  <c:v>0.58399999999999996</c:v>
                </c:pt>
                <c:pt idx="4">
                  <c:v>0.66600000000000004</c:v>
                </c:pt>
                <c:pt idx="5">
                  <c:v>0.68</c:v>
                </c:pt>
                <c:pt idx="6">
                  <c:v>0.68200000000000005</c:v>
                </c:pt>
                <c:pt idx="7">
                  <c:v>0.89600000000000002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87-4B46-A55E-6642C55088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34896896"/>
        <c:axId val="34919168"/>
      </c:barChart>
      <c:catAx>
        <c:axId val="34896896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34919168"/>
        <c:crosses val="autoZero"/>
        <c:auto val="1"/>
        <c:lblAlgn val="ctr"/>
        <c:lblOffset val="100"/>
        <c:noMultiLvlLbl val="0"/>
      </c:catAx>
      <c:valAx>
        <c:axId val="349191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4896896"/>
        <c:crosses val="autoZero"/>
        <c:crossBetween val="between"/>
      </c:valAx>
      <c:spPr>
        <a:noFill/>
        <a:ln w="2509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41" b="0" i="0" u="none" strike="noStrike" baseline="0">
          <a:solidFill>
            <a:schemeClr val="tx1"/>
          </a:solidFill>
          <a:latin typeface="Impact"/>
          <a:ea typeface="Impact"/>
          <a:cs typeface="Impact"/>
        </a:defRPr>
      </a:pPr>
      <a:endParaRPr lang="cs-CZ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561983471074383"/>
          <c:y val="2.100840336134454E-2"/>
          <c:w val="0.57438016528925617"/>
          <c:h val="0.8067226890756302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3 x za den nebo častěji</c:v>
                </c:pt>
              </c:strCache>
            </c:strRef>
          </c:tx>
          <c:spPr>
            <a:solidFill>
              <a:srgbClr val="FF0000"/>
            </a:solidFill>
            <a:ln w="19014">
              <a:noFill/>
            </a:ln>
          </c:spPr>
          <c:invertIfNegative val="0"/>
          <c:dLbls>
            <c:numFmt formatCode="0" sourceLinked="0"/>
            <c:spPr>
              <a:noFill/>
              <a:ln w="19014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bydlící v RD (N=75)</c:v>
                </c:pt>
                <c:pt idx="1">
                  <c:v>bydlící v bytě (N=475)</c:v>
                </c:pt>
                <c:pt idx="2">
                  <c:v>tří a vícečlenná domácnost (N=153)</c:v>
                </c:pt>
                <c:pt idx="3">
                  <c:v>dvoučlenná domácnost (N=135)</c:v>
                </c:pt>
                <c:pt idx="4">
                  <c:v>jednočlenná domácnost (N=212)</c:v>
                </c:pt>
                <c:pt idx="5">
                  <c:v>vyšší odborné a vysokoškolské (N=120)</c:v>
                </c:pt>
                <c:pt idx="6">
                  <c:v>středoškolské s maturitou (N=242)</c:v>
                </c:pt>
                <c:pt idx="7">
                  <c:v>bez maturity (N=138)</c:v>
                </c:pt>
                <c:pt idx="8">
                  <c:v>55 let a více (N=175)</c:v>
                </c:pt>
                <c:pt idx="9">
                  <c:v>35-54 let (N=181)</c:v>
                </c:pt>
                <c:pt idx="10">
                  <c:v>do 34 let (N=144)</c:v>
                </c:pt>
                <c:pt idx="11">
                  <c:v>žena (N=253)</c:v>
                </c:pt>
                <c:pt idx="12">
                  <c:v>muž (N=247)</c:v>
                </c:pt>
                <c:pt idx="13">
                  <c:v>celkem (N=500)</c:v>
                </c:pt>
              </c:strCache>
            </c:strRef>
          </c:cat>
          <c:val>
            <c:numRef>
              <c:f>Sheet1!$B$2:$O$2</c:f>
              <c:numCache>
                <c:formatCode>General</c:formatCode>
                <c:ptCount val="14"/>
                <c:pt idx="0">
                  <c:v>9.3333333330000006</c:v>
                </c:pt>
                <c:pt idx="1">
                  <c:v>21.882352940000001</c:v>
                </c:pt>
                <c:pt idx="2">
                  <c:v>13.725490199999999</c:v>
                </c:pt>
                <c:pt idx="3">
                  <c:v>20.74074074</c:v>
                </c:pt>
                <c:pt idx="4">
                  <c:v>24.056603769999999</c:v>
                </c:pt>
                <c:pt idx="5">
                  <c:v>18.333333329999999</c:v>
                </c:pt>
                <c:pt idx="6">
                  <c:v>23.140495869999999</c:v>
                </c:pt>
                <c:pt idx="7">
                  <c:v>15.942028990000001</c:v>
                </c:pt>
                <c:pt idx="8">
                  <c:v>30.85714286</c:v>
                </c:pt>
                <c:pt idx="9">
                  <c:v>16.022099449999999</c:v>
                </c:pt>
                <c:pt idx="10">
                  <c:v>11.80555556</c:v>
                </c:pt>
                <c:pt idx="11">
                  <c:v>24.901185770000001</c:v>
                </c:pt>
                <c:pt idx="12">
                  <c:v>14.97975709</c:v>
                </c:pt>
                <c:pt idx="1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FF-4FA3-B1A4-4770532CD5A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asi 1 až 2 x za den</c:v>
                </c:pt>
              </c:strCache>
            </c:strRef>
          </c:tx>
          <c:spPr>
            <a:solidFill>
              <a:srgbClr val="3366FF"/>
            </a:solidFill>
            <a:ln w="19014">
              <a:noFill/>
            </a:ln>
          </c:spPr>
          <c:invertIfNegative val="0"/>
          <c:dLbls>
            <c:numFmt formatCode="0" sourceLinked="0"/>
            <c:spPr>
              <a:noFill/>
              <a:ln w="19014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bydlící v RD (N=75)</c:v>
                </c:pt>
                <c:pt idx="1">
                  <c:v>bydlící v bytě (N=475)</c:v>
                </c:pt>
                <c:pt idx="2">
                  <c:v>tří a vícečlenná domácnost (N=153)</c:v>
                </c:pt>
                <c:pt idx="3">
                  <c:v>dvoučlenná domácnost (N=135)</c:v>
                </c:pt>
                <c:pt idx="4">
                  <c:v>jednočlenná domácnost (N=212)</c:v>
                </c:pt>
                <c:pt idx="5">
                  <c:v>vyšší odborné a vysokoškolské (N=120)</c:v>
                </c:pt>
                <c:pt idx="6">
                  <c:v>středoškolské s maturitou (N=242)</c:v>
                </c:pt>
                <c:pt idx="7">
                  <c:v>bez maturity (N=138)</c:v>
                </c:pt>
                <c:pt idx="8">
                  <c:v>55 let a více (N=175)</c:v>
                </c:pt>
                <c:pt idx="9">
                  <c:v>35-54 let (N=181)</c:v>
                </c:pt>
                <c:pt idx="10">
                  <c:v>do 34 let (N=144)</c:v>
                </c:pt>
                <c:pt idx="11">
                  <c:v>žena (N=253)</c:v>
                </c:pt>
                <c:pt idx="12">
                  <c:v>muž (N=247)</c:v>
                </c:pt>
                <c:pt idx="13">
                  <c:v>celkem (N=500)</c:v>
                </c:pt>
              </c:strCache>
            </c:strRef>
          </c:cat>
          <c:val>
            <c:numRef>
              <c:f>Sheet1!$B$3:$O$3</c:f>
              <c:numCache>
                <c:formatCode>General</c:formatCode>
                <c:ptCount val="14"/>
                <c:pt idx="0">
                  <c:v>42.666666669999998</c:v>
                </c:pt>
                <c:pt idx="1">
                  <c:v>51.058823529999998</c:v>
                </c:pt>
                <c:pt idx="2">
                  <c:v>46.40522876</c:v>
                </c:pt>
                <c:pt idx="3">
                  <c:v>53.333333330000002</c:v>
                </c:pt>
                <c:pt idx="4">
                  <c:v>50</c:v>
                </c:pt>
                <c:pt idx="5">
                  <c:v>36.666666669999998</c:v>
                </c:pt>
                <c:pt idx="6">
                  <c:v>52.066115699999997</c:v>
                </c:pt>
                <c:pt idx="7">
                  <c:v>57.246376810000001</c:v>
                </c:pt>
                <c:pt idx="8">
                  <c:v>50.285714290000001</c:v>
                </c:pt>
                <c:pt idx="9">
                  <c:v>45.303867400000001</c:v>
                </c:pt>
                <c:pt idx="10">
                  <c:v>54.861111110000003</c:v>
                </c:pt>
                <c:pt idx="11">
                  <c:v>46.24505929</c:v>
                </c:pt>
                <c:pt idx="12">
                  <c:v>53.44129555</c:v>
                </c:pt>
                <c:pt idx="13">
                  <c:v>49.8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FF-4FA3-B1A4-4770532CD5AC}"/>
            </c:ext>
          </c:extLst>
        </c:ser>
        <c:ser>
          <c:idx val="4"/>
          <c:order val="2"/>
          <c:tx>
            <c:strRef>
              <c:f>Sheet1!$A$4</c:f>
              <c:strCache>
                <c:ptCount val="1"/>
                <c:pt idx="0">
                  <c:v>méně často než 1 x za den</c:v>
                </c:pt>
              </c:strCache>
            </c:strRef>
          </c:tx>
          <c:spPr>
            <a:solidFill>
              <a:srgbClr val="99CCFF"/>
            </a:solidFill>
            <a:ln w="19014">
              <a:noFill/>
            </a:ln>
          </c:spPr>
          <c:invertIfNegative val="0"/>
          <c:dLbls>
            <c:numFmt formatCode="0" sourceLinked="0"/>
            <c:spPr>
              <a:noFill/>
              <a:ln w="19014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bydlící v RD (N=75)</c:v>
                </c:pt>
                <c:pt idx="1">
                  <c:v>bydlící v bytě (N=475)</c:v>
                </c:pt>
                <c:pt idx="2">
                  <c:v>tří a vícečlenná domácnost (N=153)</c:v>
                </c:pt>
                <c:pt idx="3">
                  <c:v>dvoučlenná domácnost (N=135)</c:v>
                </c:pt>
                <c:pt idx="4">
                  <c:v>jednočlenná domácnost (N=212)</c:v>
                </c:pt>
                <c:pt idx="5">
                  <c:v>vyšší odborné a vysokoškolské (N=120)</c:v>
                </c:pt>
                <c:pt idx="6">
                  <c:v>středoškolské s maturitou (N=242)</c:v>
                </c:pt>
                <c:pt idx="7">
                  <c:v>bez maturity (N=138)</c:v>
                </c:pt>
                <c:pt idx="8">
                  <c:v>55 let a více (N=175)</c:v>
                </c:pt>
                <c:pt idx="9">
                  <c:v>35-54 let (N=181)</c:v>
                </c:pt>
                <c:pt idx="10">
                  <c:v>do 34 let (N=144)</c:v>
                </c:pt>
                <c:pt idx="11">
                  <c:v>žena (N=253)</c:v>
                </c:pt>
                <c:pt idx="12">
                  <c:v>muž (N=247)</c:v>
                </c:pt>
                <c:pt idx="13">
                  <c:v>celkem (N=500)</c:v>
                </c:pt>
              </c:strCache>
            </c:strRef>
          </c:cat>
          <c:val>
            <c:numRef>
              <c:f>Sheet1!$B$4:$O$4</c:f>
              <c:numCache>
                <c:formatCode>General</c:formatCode>
                <c:ptCount val="14"/>
                <c:pt idx="0">
                  <c:v>17.333333329999999</c:v>
                </c:pt>
                <c:pt idx="1">
                  <c:v>18.58823529</c:v>
                </c:pt>
                <c:pt idx="2">
                  <c:v>23.529411759999999</c:v>
                </c:pt>
                <c:pt idx="3">
                  <c:v>18.518518520000001</c:v>
                </c:pt>
                <c:pt idx="4">
                  <c:v>14.622641509999999</c:v>
                </c:pt>
                <c:pt idx="5">
                  <c:v>20</c:v>
                </c:pt>
                <c:pt idx="6">
                  <c:v>16.942148759999998</c:v>
                </c:pt>
                <c:pt idx="7">
                  <c:v>19.565217390000001</c:v>
                </c:pt>
                <c:pt idx="8">
                  <c:v>12</c:v>
                </c:pt>
                <c:pt idx="9">
                  <c:v>19.889502759999999</c:v>
                </c:pt>
                <c:pt idx="10">
                  <c:v>24.305555559999998</c:v>
                </c:pt>
                <c:pt idx="11">
                  <c:v>17.786561259999999</c:v>
                </c:pt>
                <c:pt idx="12">
                  <c:v>19.02834008</c:v>
                </c:pt>
                <c:pt idx="13">
                  <c:v>18.399999999999999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1FF-4FA3-B1A4-4770532CD5AC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nikdy</c:v>
                </c:pt>
              </c:strCache>
            </c:strRef>
          </c:tx>
          <c:spPr>
            <a:solidFill>
              <a:schemeClr val="folHlink"/>
            </a:solidFill>
            <a:ln w="19014">
              <a:noFill/>
            </a:ln>
          </c:spPr>
          <c:invertIfNegative val="0"/>
          <c:dLbls>
            <c:numFmt formatCode="0" sourceLinked="0"/>
            <c:spPr>
              <a:noFill/>
              <a:ln w="19014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bydlící v RD (N=75)</c:v>
                </c:pt>
                <c:pt idx="1">
                  <c:v>bydlící v bytě (N=475)</c:v>
                </c:pt>
                <c:pt idx="2">
                  <c:v>tří a vícečlenná domácnost (N=153)</c:v>
                </c:pt>
                <c:pt idx="3">
                  <c:v>dvoučlenná domácnost (N=135)</c:v>
                </c:pt>
                <c:pt idx="4">
                  <c:v>jednočlenná domácnost (N=212)</c:v>
                </c:pt>
                <c:pt idx="5">
                  <c:v>vyšší odborné a vysokoškolské (N=120)</c:v>
                </c:pt>
                <c:pt idx="6">
                  <c:v>středoškolské s maturitou (N=242)</c:v>
                </c:pt>
                <c:pt idx="7">
                  <c:v>bez maturity (N=138)</c:v>
                </c:pt>
                <c:pt idx="8">
                  <c:v>55 let a více (N=175)</c:v>
                </c:pt>
                <c:pt idx="9">
                  <c:v>35-54 let (N=181)</c:v>
                </c:pt>
                <c:pt idx="10">
                  <c:v>do 34 let (N=144)</c:v>
                </c:pt>
                <c:pt idx="11">
                  <c:v>žena (N=253)</c:v>
                </c:pt>
                <c:pt idx="12">
                  <c:v>muž (N=247)</c:v>
                </c:pt>
                <c:pt idx="13">
                  <c:v>celkem (N=500)</c:v>
                </c:pt>
              </c:strCache>
            </c:strRef>
          </c:cat>
          <c:val>
            <c:numRef>
              <c:f>Sheet1!$B$5:$O$5</c:f>
              <c:numCache>
                <c:formatCode>General</c:formatCode>
                <c:ptCount val="14"/>
                <c:pt idx="0">
                  <c:v>30.666666670000001</c:v>
                </c:pt>
                <c:pt idx="1">
                  <c:v>8.4705882349999992</c:v>
                </c:pt>
                <c:pt idx="2">
                  <c:v>16.339869279999998</c:v>
                </c:pt>
                <c:pt idx="3">
                  <c:v>7.407407407</c:v>
                </c:pt>
                <c:pt idx="4">
                  <c:v>11.32075472</c:v>
                </c:pt>
                <c:pt idx="5">
                  <c:v>25</c:v>
                </c:pt>
                <c:pt idx="6">
                  <c:v>7.8512396689999999</c:v>
                </c:pt>
                <c:pt idx="7">
                  <c:v>7.2463768120000003</c:v>
                </c:pt>
                <c:pt idx="8">
                  <c:v>6.8571428570000004</c:v>
                </c:pt>
                <c:pt idx="9">
                  <c:v>18.78453039</c:v>
                </c:pt>
                <c:pt idx="10">
                  <c:v>9.0277777780000008</c:v>
                </c:pt>
                <c:pt idx="11">
                  <c:v>11.067193680000001</c:v>
                </c:pt>
                <c:pt idx="12">
                  <c:v>12.55060729</c:v>
                </c:pt>
                <c:pt idx="13">
                  <c:v>11.8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1FF-4FA3-B1A4-4770532CD5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35479552"/>
        <c:axId val="35481088"/>
      </c:barChart>
      <c:catAx>
        <c:axId val="354795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37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cs-CZ"/>
          </a:p>
        </c:txPr>
        <c:crossAx val="354810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5481088"/>
        <c:scaling>
          <c:orientation val="minMax"/>
          <c:max val="1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cs-CZ"/>
                  <a:t>(%)</a:t>
                </a:r>
              </a:p>
            </c:rich>
          </c:tx>
          <c:layout>
            <c:manualLayout>
              <c:xMode val="edge"/>
              <c:yMode val="edge"/>
              <c:x val="0.69283746556473824"/>
              <c:y val="0.83403361344537819"/>
            </c:manualLayout>
          </c:layout>
          <c:overlay val="0"/>
          <c:spPr>
            <a:noFill/>
            <a:ln w="19014">
              <a:noFill/>
            </a:ln>
          </c:spPr>
        </c:title>
        <c:numFmt formatCode="0%" sourceLinked="1"/>
        <c:majorTickMark val="out"/>
        <c:minorTickMark val="none"/>
        <c:tickLblPos val="none"/>
        <c:spPr>
          <a:ln w="2377">
            <a:solidFill>
              <a:schemeClr val="tx1"/>
            </a:solidFill>
            <a:prstDash val="solid"/>
          </a:ln>
        </c:spPr>
        <c:crossAx val="35479552"/>
        <c:crosses val="autoZero"/>
        <c:crossBetween val="between"/>
      </c:valAx>
      <c:spPr>
        <a:noFill/>
        <a:ln w="19014">
          <a:noFill/>
        </a:ln>
      </c:spPr>
    </c:plotArea>
    <c:legend>
      <c:legendPos val="r"/>
      <c:layout>
        <c:manualLayout>
          <c:xMode val="edge"/>
          <c:yMode val="edge"/>
          <c:x val="0.41184576032489056"/>
          <c:y val="0.88864071579904658"/>
          <c:w val="0.58402203856749313"/>
          <c:h val="8.610499025290308E-2"/>
        </c:manualLayout>
      </c:layout>
      <c:overlay val="0"/>
      <c:spPr>
        <a:solidFill>
          <a:schemeClr val="bg1"/>
        </a:solidFill>
        <a:ln w="19014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0" i="0" u="none" strike="noStrike" baseline="0">
          <a:solidFill>
            <a:schemeClr val="tx1"/>
          </a:solidFill>
          <a:latin typeface="Impact"/>
          <a:ea typeface="Impact"/>
          <a:cs typeface="Impact"/>
        </a:defRPr>
      </a:pPr>
      <a:endParaRPr lang="cs-CZ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699724517906334"/>
          <c:y val="2.100840336134454E-2"/>
          <c:w val="0.57300275482093666"/>
          <c:h val="0.8067226890756302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3 x za den nebo častěji</c:v>
                </c:pt>
              </c:strCache>
            </c:strRef>
          </c:tx>
          <c:spPr>
            <a:solidFill>
              <a:srgbClr val="FF0000"/>
            </a:solidFill>
            <a:ln w="19014">
              <a:noFill/>
            </a:ln>
          </c:spPr>
          <c:invertIfNegative val="0"/>
          <c:dLbls>
            <c:numFmt formatCode="0" sourceLinked="0"/>
            <c:spPr>
              <a:noFill/>
              <a:ln w="19014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bydlící v RD (N=75)</c:v>
                </c:pt>
                <c:pt idx="1">
                  <c:v>bydlící v bytě (N=475)</c:v>
                </c:pt>
                <c:pt idx="2">
                  <c:v>tří a vícečlenná domácnost (N=153)</c:v>
                </c:pt>
                <c:pt idx="3">
                  <c:v>dvoučlenná domácnost (N=135)</c:v>
                </c:pt>
                <c:pt idx="4">
                  <c:v>jednočlenná domácnost (N=212)</c:v>
                </c:pt>
                <c:pt idx="5">
                  <c:v>vyšší odborné a vysokoškolské (N=120)</c:v>
                </c:pt>
                <c:pt idx="6">
                  <c:v>středoškolské s maturitou (N=242)</c:v>
                </c:pt>
                <c:pt idx="7">
                  <c:v>bez maturity (N=138)</c:v>
                </c:pt>
                <c:pt idx="8">
                  <c:v>55 let a více (N=175)</c:v>
                </c:pt>
                <c:pt idx="9">
                  <c:v>35-54 let (N=181)</c:v>
                </c:pt>
                <c:pt idx="10">
                  <c:v>do 34 let (N=144)</c:v>
                </c:pt>
                <c:pt idx="11">
                  <c:v>žena (N=253)</c:v>
                </c:pt>
                <c:pt idx="12">
                  <c:v>muž (N=247)</c:v>
                </c:pt>
                <c:pt idx="13">
                  <c:v>celkem (N=500)</c:v>
                </c:pt>
              </c:strCache>
            </c:strRef>
          </c:cat>
          <c:val>
            <c:numRef>
              <c:f>Sheet1!$B$2:$O$2</c:f>
              <c:numCache>
                <c:formatCode>General</c:formatCode>
                <c:ptCount val="14"/>
                <c:pt idx="0">
                  <c:v>4</c:v>
                </c:pt>
                <c:pt idx="1">
                  <c:v>3.2941176470000002</c:v>
                </c:pt>
                <c:pt idx="2">
                  <c:v>5.8823529409999997</c:v>
                </c:pt>
                <c:pt idx="3">
                  <c:v>4.4444444440000002</c:v>
                </c:pt>
                <c:pt idx="4">
                  <c:v>0.94339622599999995</c:v>
                </c:pt>
                <c:pt idx="5">
                  <c:v>5.8333333329999997</c:v>
                </c:pt>
                <c:pt idx="6">
                  <c:v>3.7190082640000002</c:v>
                </c:pt>
                <c:pt idx="7">
                  <c:v>0.72463768100000003</c:v>
                </c:pt>
                <c:pt idx="8">
                  <c:v>1.7142857140000001</c:v>
                </c:pt>
                <c:pt idx="9">
                  <c:v>1.1049723760000001</c:v>
                </c:pt>
                <c:pt idx="10">
                  <c:v>8.3333333330000006</c:v>
                </c:pt>
                <c:pt idx="11">
                  <c:v>2.7667984190000001</c:v>
                </c:pt>
                <c:pt idx="12">
                  <c:v>4.0485829960000004</c:v>
                </c:pt>
                <c:pt idx="13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E8-443B-B295-F9494502EAC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asi 1 až 2 x za den</c:v>
                </c:pt>
              </c:strCache>
            </c:strRef>
          </c:tx>
          <c:spPr>
            <a:solidFill>
              <a:srgbClr val="3366FF"/>
            </a:solidFill>
            <a:ln w="19014">
              <a:noFill/>
            </a:ln>
          </c:spPr>
          <c:invertIfNegative val="0"/>
          <c:dLbls>
            <c:numFmt formatCode="0" sourceLinked="0"/>
            <c:spPr>
              <a:noFill/>
              <a:ln w="19014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bydlící v RD (N=75)</c:v>
                </c:pt>
                <c:pt idx="1">
                  <c:v>bydlící v bytě (N=475)</c:v>
                </c:pt>
                <c:pt idx="2">
                  <c:v>tří a vícečlenná domácnost (N=153)</c:v>
                </c:pt>
                <c:pt idx="3">
                  <c:v>dvoučlenná domácnost (N=135)</c:v>
                </c:pt>
                <c:pt idx="4">
                  <c:v>jednočlenná domácnost (N=212)</c:v>
                </c:pt>
                <c:pt idx="5">
                  <c:v>vyšší odborné a vysokoškolské (N=120)</c:v>
                </c:pt>
                <c:pt idx="6">
                  <c:v>středoškolské s maturitou (N=242)</c:v>
                </c:pt>
                <c:pt idx="7">
                  <c:v>bez maturity (N=138)</c:v>
                </c:pt>
                <c:pt idx="8">
                  <c:v>55 let a více (N=175)</c:v>
                </c:pt>
                <c:pt idx="9">
                  <c:v>35-54 let (N=181)</c:v>
                </c:pt>
                <c:pt idx="10">
                  <c:v>do 34 let (N=144)</c:v>
                </c:pt>
                <c:pt idx="11">
                  <c:v>žena (N=253)</c:v>
                </c:pt>
                <c:pt idx="12">
                  <c:v>muž (N=247)</c:v>
                </c:pt>
                <c:pt idx="13">
                  <c:v>celkem (N=500)</c:v>
                </c:pt>
              </c:strCache>
            </c:strRef>
          </c:cat>
          <c:val>
            <c:numRef>
              <c:f>Sheet1!$B$3:$O$3</c:f>
              <c:numCache>
                <c:formatCode>General</c:formatCode>
                <c:ptCount val="14"/>
                <c:pt idx="0">
                  <c:v>56</c:v>
                </c:pt>
                <c:pt idx="1">
                  <c:v>24.941176469999998</c:v>
                </c:pt>
                <c:pt idx="2">
                  <c:v>52.941176470000002</c:v>
                </c:pt>
                <c:pt idx="3">
                  <c:v>23.703703699999998</c:v>
                </c:pt>
                <c:pt idx="4">
                  <c:v>16.509433959999999</c:v>
                </c:pt>
                <c:pt idx="5">
                  <c:v>32.5</c:v>
                </c:pt>
                <c:pt idx="6">
                  <c:v>30.165289260000002</c:v>
                </c:pt>
                <c:pt idx="7">
                  <c:v>26.086956520000001</c:v>
                </c:pt>
                <c:pt idx="8">
                  <c:v>14.85714286</c:v>
                </c:pt>
                <c:pt idx="9">
                  <c:v>37.56906077</c:v>
                </c:pt>
                <c:pt idx="10">
                  <c:v>37.5</c:v>
                </c:pt>
                <c:pt idx="11">
                  <c:v>27.272727270000001</c:v>
                </c:pt>
                <c:pt idx="12">
                  <c:v>31.983805669999999</c:v>
                </c:pt>
                <c:pt idx="13">
                  <c:v>29.6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FE8-443B-B295-F9494502EAC4}"/>
            </c:ext>
          </c:extLst>
        </c:ser>
        <c:ser>
          <c:idx val="4"/>
          <c:order val="2"/>
          <c:tx>
            <c:strRef>
              <c:f>Sheet1!$A$4</c:f>
              <c:strCache>
                <c:ptCount val="1"/>
                <c:pt idx="0">
                  <c:v>méně často než 1 x za den</c:v>
                </c:pt>
              </c:strCache>
            </c:strRef>
          </c:tx>
          <c:spPr>
            <a:solidFill>
              <a:srgbClr val="99CCFF"/>
            </a:solidFill>
            <a:ln w="19014">
              <a:noFill/>
            </a:ln>
          </c:spPr>
          <c:invertIfNegative val="0"/>
          <c:dLbls>
            <c:numFmt formatCode="0" sourceLinked="0"/>
            <c:spPr>
              <a:noFill/>
              <a:ln w="19014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bydlící v RD (N=75)</c:v>
                </c:pt>
                <c:pt idx="1">
                  <c:v>bydlící v bytě (N=475)</c:v>
                </c:pt>
                <c:pt idx="2">
                  <c:v>tří a vícečlenná domácnost (N=153)</c:v>
                </c:pt>
                <c:pt idx="3">
                  <c:v>dvoučlenná domácnost (N=135)</c:v>
                </c:pt>
                <c:pt idx="4">
                  <c:v>jednočlenná domácnost (N=212)</c:v>
                </c:pt>
                <c:pt idx="5">
                  <c:v>vyšší odborné a vysokoškolské (N=120)</c:v>
                </c:pt>
                <c:pt idx="6">
                  <c:v>středoškolské s maturitou (N=242)</c:v>
                </c:pt>
                <c:pt idx="7">
                  <c:v>bez maturity (N=138)</c:v>
                </c:pt>
                <c:pt idx="8">
                  <c:v>55 let a více (N=175)</c:v>
                </c:pt>
                <c:pt idx="9">
                  <c:v>35-54 let (N=181)</c:v>
                </c:pt>
                <c:pt idx="10">
                  <c:v>do 34 let (N=144)</c:v>
                </c:pt>
                <c:pt idx="11">
                  <c:v>žena (N=253)</c:v>
                </c:pt>
                <c:pt idx="12">
                  <c:v>muž (N=247)</c:v>
                </c:pt>
                <c:pt idx="13">
                  <c:v>celkem (N=500)</c:v>
                </c:pt>
              </c:strCache>
            </c:strRef>
          </c:cat>
          <c:val>
            <c:numRef>
              <c:f>Sheet1!$B$4:$O$4</c:f>
              <c:numCache>
                <c:formatCode>General</c:formatCode>
                <c:ptCount val="14"/>
                <c:pt idx="0">
                  <c:v>16</c:v>
                </c:pt>
                <c:pt idx="1">
                  <c:v>16.470588240000001</c:v>
                </c:pt>
                <c:pt idx="2">
                  <c:v>15.686274510000001</c:v>
                </c:pt>
                <c:pt idx="3">
                  <c:v>16.296296300000002</c:v>
                </c:pt>
                <c:pt idx="4">
                  <c:v>16.981132079999998</c:v>
                </c:pt>
                <c:pt idx="5">
                  <c:v>25</c:v>
                </c:pt>
                <c:pt idx="6">
                  <c:v>16.528925619999999</c:v>
                </c:pt>
                <c:pt idx="7">
                  <c:v>8.6956521739999992</c:v>
                </c:pt>
                <c:pt idx="8">
                  <c:v>10.85714286</c:v>
                </c:pt>
                <c:pt idx="9">
                  <c:v>21.546961329999998</c:v>
                </c:pt>
                <c:pt idx="10">
                  <c:v>16.666666670000001</c:v>
                </c:pt>
                <c:pt idx="11">
                  <c:v>15.810276679999999</c:v>
                </c:pt>
                <c:pt idx="12">
                  <c:v>17.004048579999999</c:v>
                </c:pt>
                <c:pt idx="13">
                  <c:v>16.399999999999999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FE8-443B-B295-F9494502EAC4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nikdy – nemáme myčku</c:v>
                </c:pt>
              </c:strCache>
            </c:strRef>
          </c:tx>
          <c:spPr>
            <a:solidFill>
              <a:schemeClr val="folHlink"/>
            </a:solidFill>
            <a:ln w="19014">
              <a:noFill/>
            </a:ln>
          </c:spPr>
          <c:invertIfNegative val="0"/>
          <c:dLbls>
            <c:numFmt formatCode="0" sourceLinked="0"/>
            <c:spPr>
              <a:noFill/>
              <a:ln w="19014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bydlící v RD (N=75)</c:v>
                </c:pt>
                <c:pt idx="1">
                  <c:v>bydlící v bytě (N=475)</c:v>
                </c:pt>
                <c:pt idx="2">
                  <c:v>tří a vícečlenná domácnost (N=153)</c:v>
                </c:pt>
                <c:pt idx="3">
                  <c:v>dvoučlenná domácnost (N=135)</c:v>
                </c:pt>
                <c:pt idx="4">
                  <c:v>jednočlenná domácnost (N=212)</c:v>
                </c:pt>
                <c:pt idx="5">
                  <c:v>vyšší odborné a vysokoškolské (N=120)</c:v>
                </c:pt>
                <c:pt idx="6">
                  <c:v>středoškolské s maturitou (N=242)</c:v>
                </c:pt>
                <c:pt idx="7">
                  <c:v>bez maturity (N=138)</c:v>
                </c:pt>
                <c:pt idx="8">
                  <c:v>55 let a více (N=175)</c:v>
                </c:pt>
                <c:pt idx="9">
                  <c:v>35-54 let (N=181)</c:v>
                </c:pt>
                <c:pt idx="10">
                  <c:v>do 34 let (N=144)</c:v>
                </c:pt>
                <c:pt idx="11">
                  <c:v>žena (N=253)</c:v>
                </c:pt>
                <c:pt idx="12">
                  <c:v>muž (N=247)</c:v>
                </c:pt>
                <c:pt idx="13">
                  <c:v>celkem (N=500)</c:v>
                </c:pt>
              </c:strCache>
            </c:strRef>
          </c:cat>
          <c:val>
            <c:numRef>
              <c:f>Sheet1!$B$5:$O$5</c:f>
              <c:numCache>
                <c:formatCode>General</c:formatCode>
                <c:ptCount val="14"/>
                <c:pt idx="0">
                  <c:v>24</c:v>
                </c:pt>
                <c:pt idx="1">
                  <c:v>55.294117649999997</c:v>
                </c:pt>
                <c:pt idx="2">
                  <c:v>25.49019608</c:v>
                </c:pt>
                <c:pt idx="3">
                  <c:v>55.555555560000002</c:v>
                </c:pt>
                <c:pt idx="4">
                  <c:v>65.566037739999999</c:v>
                </c:pt>
                <c:pt idx="5">
                  <c:v>36.666666669999998</c:v>
                </c:pt>
                <c:pt idx="6">
                  <c:v>49.586776860000001</c:v>
                </c:pt>
                <c:pt idx="7">
                  <c:v>64.492753620000002</c:v>
                </c:pt>
                <c:pt idx="8">
                  <c:v>72.571428569999995</c:v>
                </c:pt>
                <c:pt idx="9">
                  <c:v>39.779005519999998</c:v>
                </c:pt>
                <c:pt idx="10">
                  <c:v>37.5</c:v>
                </c:pt>
                <c:pt idx="11">
                  <c:v>54.150197630000001</c:v>
                </c:pt>
                <c:pt idx="12">
                  <c:v>46.963562750000001</c:v>
                </c:pt>
                <c:pt idx="13">
                  <c:v>50.6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FE8-443B-B295-F9494502EA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43890560"/>
        <c:axId val="43892096"/>
      </c:barChart>
      <c:catAx>
        <c:axId val="438905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37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cs-CZ"/>
          </a:p>
        </c:txPr>
        <c:crossAx val="438920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3892096"/>
        <c:scaling>
          <c:orientation val="minMax"/>
          <c:max val="1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cs-CZ"/>
                  <a:t>(%)</a:t>
                </a:r>
              </a:p>
            </c:rich>
          </c:tx>
          <c:layout>
            <c:manualLayout>
              <c:xMode val="edge"/>
              <c:yMode val="edge"/>
              <c:x val="0.69421487603305787"/>
              <c:y val="0.83403361344537819"/>
            </c:manualLayout>
          </c:layout>
          <c:overlay val="0"/>
          <c:spPr>
            <a:noFill/>
            <a:ln w="19014">
              <a:noFill/>
            </a:ln>
          </c:spPr>
        </c:title>
        <c:numFmt formatCode="0%" sourceLinked="1"/>
        <c:majorTickMark val="out"/>
        <c:minorTickMark val="none"/>
        <c:tickLblPos val="none"/>
        <c:spPr>
          <a:ln w="2377">
            <a:solidFill>
              <a:schemeClr val="tx1"/>
            </a:solidFill>
            <a:prstDash val="solid"/>
          </a:ln>
        </c:spPr>
        <c:crossAx val="43890560"/>
        <c:crosses val="autoZero"/>
        <c:crossBetween val="between"/>
      </c:valAx>
      <c:spPr>
        <a:noFill/>
        <a:ln w="19014">
          <a:noFill/>
        </a:ln>
      </c:spPr>
    </c:plotArea>
    <c:legend>
      <c:legendPos val="r"/>
      <c:layout>
        <c:manualLayout>
          <c:xMode val="edge"/>
          <c:yMode val="edge"/>
          <c:x val="0.41046831955922863"/>
          <c:y val="0.89915966386554624"/>
          <c:w val="0.58402203856749313"/>
          <c:h val="7.7686892270219618E-2"/>
        </c:manualLayout>
      </c:layout>
      <c:overlay val="0"/>
      <c:spPr>
        <a:solidFill>
          <a:schemeClr val="bg1"/>
        </a:solidFill>
        <a:ln w="19014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0" i="0" u="none" strike="noStrike" baseline="0">
          <a:solidFill>
            <a:schemeClr val="tx1"/>
          </a:solidFill>
          <a:latin typeface="Impact"/>
          <a:ea typeface="Impact"/>
          <a:cs typeface="Impact"/>
        </a:defRPr>
      </a:pPr>
      <a:endParaRPr lang="cs-CZ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597796143250687"/>
          <c:y val="2.100840336134454E-2"/>
          <c:w val="0.58402203856749313"/>
          <c:h val="0.8067226890756302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ano</c:v>
                </c:pt>
              </c:strCache>
            </c:strRef>
          </c:tx>
          <c:spPr>
            <a:solidFill>
              <a:srgbClr val="FF0000"/>
            </a:solidFill>
            <a:ln w="19014">
              <a:noFill/>
            </a:ln>
          </c:spPr>
          <c:invertIfNegative val="0"/>
          <c:dLbls>
            <c:numFmt formatCode="0" sourceLinked="0"/>
            <c:spPr>
              <a:noFill/>
              <a:ln w="19014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bydlící v RD (N=57)</c:v>
                </c:pt>
                <c:pt idx="1">
                  <c:v>bydlící v bytě (N=190)</c:v>
                </c:pt>
                <c:pt idx="2">
                  <c:v>tří a vícečlenná domácnost (N=114)</c:v>
                </c:pt>
                <c:pt idx="3">
                  <c:v>dvoučlenná domácnost (N=60)</c:v>
                </c:pt>
                <c:pt idx="4">
                  <c:v>jednočlenná domácnost (N=73)</c:v>
                </c:pt>
                <c:pt idx="5">
                  <c:v>vyšší odborné a vysokoškolské (N=76)</c:v>
                </c:pt>
                <c:pt idx="6">
                  <c:v>středoškolské s maturitou (N=122)</c:v>
                </c:pt>
                <c:pt idx="7">
                  <c:v>bez maturity (N=49)</c:v>
                </c:pt>
                <c:pt idx="8">
                  <c:v>55 let a více (N=48)</c:v>
                </c:pt>
                <c:pt idx="9">
                  <c:v>35-54 let (N=109)</c:v>
                </c:pt>
                <c:pt idx="10">
                  <c:v>do 34 let (N=90)</c:v>
                </c:pt>
                <c:pt idx="11">
                  <c:v>žena (N=116)</c:v>
                </c:pt>
                <c:pt idx="12">
                  <c:v>muž (N=131)</c:v>
                </c:pt>
                <c:pt idx="13">
                  <c:v>celkem (N=247)</c:v>
                </c:pt>
              </c:strCache>
            </c:strRef>
          </c:cat>
          <c:val>
            <c:numRef>
              <c:f>Sheet1!$B$2:$O$2</c:f>
              <c:numCache>
                <c:formatCode>General</c:formatCode>
                <c:ptCount val="14"/>
                <c:pt idx="0">
                  <c:v>84.21052632</c:v>
                </c:pt>
                <c:pt idx="1">
                  <c:v>86.315789469999999</c:v>
                </c:pt>
                <c:pt idx="2">
                  <c:v>89.473684210000002</c:v>
                </c:pt>
                <c:pt idx="3">
                  <c:v>80</c:v>
                </c:pt>
                <c:pt idx="4">
                  <c:v>84.931506850000005</c:v>
                </c:pt>
                <c:pt idx="5">
                  <c:v>88.157894740000003</c:v>
                </c:pt>
                <c:pt idx="6">
                  <c:v>83.606557379999998</c:v>
                </c:pt>
                <c:pt idx="7">
                  <c:v>87.755102039999997</c:v>
                </c:pt>
                <c:pt idx="8">
                  <c:v>79.166666669999998</c:v>
                </c:pt>
                <c:pt idx="9">
                  <c:v>89.908256879999996</c:v>
                </c:pt>
                <c:pt idx="10">
                  <c:v>84.444444439999998</c:v>
                </c:pt>
                <c:pt idx="11">
                  <c:v>88.793103450000004</c:v>
                </c:pt>
                <c:pt idx="12">
                  <c:v>83.206106869999999</c:v>
                </c:pt>
                <c:pt idx="13">
                  <c:v>85.829959509999995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5E-4BD9-98BC-65347910169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ne</c:v>
                </c:pt>
              </c:strCache>
            </c:strRef>
          </c:tx>
          <c:spPr>
            <a:solidFill>
              <a:srgbClr val="3366FF"/>
            </a:solidFill>
            <a:ln w="19014">
              <a:noFill/>
            </a:ln>
          </c:spPr>
          <c:invertIfNegative val="0"/>
          <c:dLbls>
            <c:numFmt formatCode="0" sourceLinked="0"/>
            <c:spPr>
              <a:noFill/>
              <a:ln w="19014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bydlící v RD (N=57)</c:v>
                </c:pt>
                <c:pt idx="1">
                  <c:v>bydlící v bytě (N=190)</c:v>
                </c:pt>
                <c:pt idx="2">
                  <c:v>tří a vícečlenná domácnost (N=114)</c:v>
                </c:pt>
                <c:pt idx="3">
                  <c:v>dvoučlenná domácnost (N=60)</c:v>
                </c:pt>
                <c:pt idx="4">
                  <c:v>jednočlenná domácnost (N=73)</c:v>
                </c:pt>
                <c:pt idx="5">
                  <c:v>vyšší odborné a vysokoškolské (N=76)</c:v>
                </c:pt>
                <c:pt idx="6">
                  <c:v>středoškolské s maturitou (N=122)</c:v>
                </c:pt>
                <c:pt idx="7">
                  <c:v>bez maturity (N=49)</c:v>
                </c:pt>
                <c:pt idx="8">
                  <c:v>55 let a více (N=48)</c:v>
                </c:pt>
                <c:pt idx="9">
                  <c:v>35-54 let (N=109)</c:v>
                </c:pt>
                <c:pt idx="10">
                  <c:v>do 34 let (N=90)</c:v>
                </c:pt>
                <c:pt idx="11">
                  <c:v>žena (N=116)</c:v>
                </c:pt>
                <c:pt idx="12">
                  <c:v>muž (N=131)</c:v>
                </c:pt>
                <c:pt idx="13">
                  <c:v>celkem (N=247)</c:v>
                </c:pt>
              </c:strCache>
            </c:strRef>
          </c:cat>
          <c:val>
            <c:numRef>
              <c:f>Sheet1!$B$3:$O$3</c:f>
              <c:numCache>
                <c:formatCode>General</c:formatCode>
                <c:ptCount val="14"/>
                <c:pt idx="0">
                  <c:v>10.52631579</c:v>
                </c:pt>
                <c:pt idx="1">
                  <c:v>8.9473684210000002</c:v>
                </c:pt>
                <c:pt idx="2">
                  <c:v>7.8947368420000004</c:v>
                </c:pt>
                <c:pt idx="3">
                  <c:v>11.66666667</c:v>
                </c:pt>
                <c:pt idx="4">
                  <c:v>9.5890410960000008</c:v>
                </c:pt>
                <c:pt idx="5">
                  <c:v>6.5789473679999997</c:v>
                </c:pt>
                <c:pt idx="6">
                  <c:v>9.8360655739999991</c:v>
                </c:pt>
                <c:pt idx="7">
                  <c:v>12.244897959999999</c:v>
                </c:pt>
                <c:pt idx="8">
                  <c:v>18.75</c:v>
                </c:pt>
                <c:pt idx="9">
                  <c:v>5.5045871560000004</c:v>
                </c:pt>
                <c:pt idx="10">
                  <c:v>8.8888888890000004</c:v>
                </c:pt>
                <c:pt idx="11">
                  <c:v>6.0344827590000003</c:v>
                </c:pt>
                <c:pt idx="12">
                  <c:v>12.21374046</c:v>
                </c:pt>
                <c:pt idx="13">
                  <c:v>9.3117408909999995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5E-4BD9-98BC-65347910169B}"/>
            </c:ext>
          </c:extLst>
        </c:ser>
        <c:ser>
          <c:idx val="4"/>
          <c:order val="2"/>
          <c:tx>
            <c:strRef>
              <c:f>Sheet1!$A$4</c:f>
              <c:strCache>
                <c:ptCount val="1"/>
                <c:pt idx="0">
                  <c:v>nevím</c:v>
                </c:pt>
              </c:strCache>
            </c:strRef>
          </c:tx>
          <c:spPr>
            <a:solidFill>
              <a:schemeClr val="folHlink"/>
            </a:solidFill>
            <a:ln w="19014">
              <a:noFill/>
            </a:ln>
          </c:spPr>
          <c:invertIfNegative val="0"/>
          <c:dLbls>
            <c:numFmt formatCode="0" sourceLinked="0"/>
            <c:spPr>
              <a:noFill/>
              <a:ln w="19014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bydlící v RD (N=57)</c:v>
                </c:pt>
                <c:pt idx="1">
                  <c:v>bydlící v bytě (N=190)</c:v>
                </c:pt>
                <c:pt idx="2">
                  <c:v>tří a vícečlenná domácnost (N=114)</c:v>
                </c:pt>
                <c:pt idx="3">
                  <c:v>dvoučlenná domácnost (N=60)</c:v>
                </c:pt>
                <c:pt idx="4">
                  <c:v>jednočlenná domácnost (N=73)</c:v>
                </c:pt>
                <c:pt idx="5">
                  <c:v>vyšší odborné a vysokoškolské (N=76)</c:v>
                </c:pt>
                <c:pt idx="6">
                  <c:v>středoškolské s maturitou (N=122)</c:v>
                </c:pt>
                <c:pt idx="7">
                  <c:v>bez maturity (N=49)</c:v>
                </c:pt>
                <c:pt idx="8">
                  <c:v>55 let a více (N=48)</c:v>
                </c:pt>
                <c:pt idx="9">
                  <c:v>35-54 let (N=109)</c:v>
                </c:pt>
                <c:pt idx="10">
                  <c:v>do 34 let (N=90)</c:v>
                </c:pt>
                <c:pt idx="11">
                  <c:v>žena (N=116)</c:v>
                </c:pt>
                <c:pt idx="12">
                  <c:v>muž (N=131)</c:v>
                </c:pt>
                <c:pt idx="13">
                  <c:v>celkem (N=247)</c:v>
                </c:pt>
              </c:strCache>
            </c:strRef>
          </c:cat>
          <c:val>
            <c:numRef>
              <c:f>Sheet1!$B$4:$O$4</c:f>
              <c:numCache>
                <c:formatCode>General</c:formatCode>
                <c:ptCount val="14"/>
                <c:pt idx="0">
                  <c:v>5.263157895</c:v>
                </c:pt>
                <c:pt idx="1">
                  <c:v>4.736842105</c:v>
                </c:pt>
                <c:pt idx="2">
                  <c:v>2.6315789469999999</c:v>
                </c:pt>
                <c:pt idx="3">
                  <c:v>8.3333333330000006</c:v>
                </c:pt>
                <c:pt idx="4">
                  <c:v>5.4794520550000003</c:v>
                </c:pt>
                <c:pt idx="5">
                  <c:v>5.263157895</c:v>
                </c:pt>
                <c:pt idx="6">
                  <c:v>6.5573770490000003</c:v>
                </c:pt>
                <c:pt idx="7">
                  <c:v>0</c:v>
                </c:pt>
                <c:pt idx="8">
                  <c:v>2.0833333330000001</c:v>
                </c:pt>
                <c:pt idx="9">
                  <c:v>4.5871559629999998</c:v>
                </c:pt>
                <c:pt idx="10">
                  <c:v>6.6666666670000003</c:v>
                </c:pt>
                <c:pt idx="11">
                  <c:v>5.1724137929999996</c:v>
                </c:pt>
                <c:pt idx="12">
                  <c:v>4.5801526719999996</c:v>
                </c:pt>
                <c:pt idx="13">
                  <c:v>4.8582995950000001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15E-4BD9-98BC-6534791016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44345600"/>
        <c:axId val="44359680"/>
      </c:barChart>
      <c:catAx>
        <c:axId val="443456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37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cs-CZ"/>
          </a:p>
        </c:txPr>
        <c:crossAx val="443596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4359680"/>
        <c:scaling>
          <c:orientation val="minMax"/>
          <c:max val="1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cs-CZ"/>
                  <a:t>(%)</a:t>
                </a:r>
              </a:p>
            </c:rich>
          </c:tx>
          <c:layout>
            <c:manualLayout>
              <c:xMode val="edge"/>
              <c:yMode val="edge"/>
              <c:x val="0.68870523415977958"/>
              <c:y val="0.83403361344537819"/>
            </c:manualLayout>
          </c:layout>
          <c:overlay val="0"/>
          <c:spPr>
            <a:noFill/>
            <a:ln w="19014">
              <a:noFill/>
            </a:ln>
          </c:spPr>
        </c:title>
        <c:numFmt formatCode="0%" sourceLinked="1"/>
        <c:majorTickMark val="out"/>
        <c:minorTickMark val="none"/>
        <c:tickLblPos val="none"/>
        <c:spPr>
          <a:ln w="2377">
            <a:solidFill>
              <a:schemeClr val="tx1"/>
            </a:solidFill>
            <a:prstDash val="solid"/>
          </a:ln>
        </c:spPr>
        <c:crossAx val="44345600"/>
        <c:crosses val="autoZero"/>
        <c:crossBetween val="between"/>
      </c:valAx>
      <c:spPr>
        <a:noFill/>
        <a:ln w="19014">
          <a:noFill/>
        </a:ln>
      </c:spPr>
    </c:plotArea>
    <c:legend>
      <c:legendPos val="r"/>
      <c:layout>
        <c:manualLayout>
          <c:xMode val="edge"/>
          <c:yMode val="edge"/>
          <c:x val="0.40909090909090912"/>
          <c:y val="0.89915966386554624"/>
          <c:w val="0.58402203856749313"/>
          <c:h val="0.10294117647058823"/>
        </c:manualLayout>
      </c:layout>
      <c:overlay val="0"/>
      <c:spPr>
        <a:solidFill>
          <a:schemeClr val="bg1"/>
        </a:solidFill>
        <a:ln w="19014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0" i="0" u="none" strike="noStrike" baseline="0">
          <a:solidFill>
            <a:schemeClr val="tx1"/>
          </a:solidFill>
          <a:latin typeface="Impact"/>
          <a:ea typeface="Impact"/>
          <a:cs typeface="Impact"/>
        </a:defRPr>
      </a:pPr>
      <a:endParaRPr lang="cs-CZ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48" tIns="45620" rIns="91248" bIns="45620" numCol="1" anchor="t" anchorCtr="0" compatLnSpc="1">
            <a:prstTxWarp prst="textNoShape">
              <a:avLst/>
            </a:prstTxWarp>
          </a:bodyPr>
          <a:lstStyle>
            <a:lvl1pPr algn="l">
              <a:defRPr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3" y="0"/>
            <a:ext cx="29448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48" tIns="45620" rIns="91248" bIns="45620" numCol="1" anchor="t" anchorCtr="0" compatLnSpc="1">
            <a:prstTxWarp prst="textNoShape">
              <a:avLst/>
            </a:prstTxWarp>
          </a:bodyPr>
          <a:lstStyle>
            <a:lvl1pPr algn="r">
              <a:defRPr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925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48" tIns="45620" rIns="91248" bIns="45620" numCol="1" anchor="b" anchorCtr="0" compatLnSpc="1">
            <a:prstTxWarp prst="textNoShape">
              <a:avLst/>
            </a:prstTxWarp>
          </a:bodyPr>
          <a:lstStyle>
            <a:lvl1pPr algn="l">
              <a:defRPr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3" y="9432925"/>
            <a:ext cx="29448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48" tIns="45620" rIns="91248" bIns="45620" numCol="1" anchor="b" anchorCtr="0" compatLnSpc="1">
            <a:prstTxWarp prst="textNoShape">
              <a:avLst/>
            </a:prstTxWarp>
          </a:bodyPr>
          <a:lstStyle>
            <a:lvl1pPr algn="r">
              <a:defRPr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36B90863-1B31-4F8D-A375-64AC5BDDC8D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707500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48" tIns="45620" rIns="91248" bIns="45620" numCol="1" anchor="t" anchorCtr="0" compatLnSpc="1">
            <a:prstTxWarp prst="textNoShape">
              <a:avLst/>
            </a:prstTxWarp>
          </a:bodyPr>
          <a:lstStyle>
            <a:lvl1pPr algn="l">
              <a:defRPr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48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48" tIns="45620" rIns="91248" bIns="45620" numCol="1" anchor="t" anchorCtr="0" compatLnSpc="1">
            <a:prstTxWarp prst="textNoShape">
              <a:avLst/>
            </a:prstTxWarp>
          </a:bodyPr>
          <a:lstStyle>
            <a:lvl1pPr algn="r">
              <a:defRPr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4538"/>
            <a:ext cx="4960938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14875"/>
            <a:ext cx="498792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48" tIns="45620" rIns="91248" bIns="456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noProof="0"/>
              <a:t>Klepnutím lze upravit styly předlohy textu.</a:t>
            </a:r>
          </a:p>
          <a:p>
            <a:pPr lvl="1"/>
            <a:r>
              <a:rPr lang="cs-CZ" altLang="cs-CZ" noProof="0"/>
              <a:t>Druhá úroveň</a:t>
            </a:r>
          </a:p>
          <a:p>
            <a:pPr lvl="2"/>
            <a:r>
              <a:rPr lang="cs-CZ" altLang="cs-CZ" noProof="0"/>
              <a:t>Třetí úroveň</a:t>
            </a:r>
          </a:p>
          <a:p>
            <a:pPr lvl="3"/>
            <a:r>
              <a:rPr lang="cs-CZ" altLang="cs-CZ" noProof="0"/>
              <a:t>Čtvrtá úroveň</a:t>
            </a:r>
          </a:p>
          <a:p>
            <a:pPr lvl="4"/>
            <a:r>
              <a:rPr lang="cs-CZ" altLang="cs-CZ" noProof="0"/>
              <a:t>Pátá úroveň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925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48" tIns="45620" rIns="91248" bIns="45620" numCol="1" anchor="b" anchorCtr="0" compatLnSpc="1">
            <a:prstTxWarp prst="textNoShape">
              <a:avLst/>
            </a:prstTxWarp>
          </a:bodyPr>
          <a:lstStyle>
            <a:lvl1pPr algn="l">
              <a:defRPr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32925"/>
            <a:ext cx="29448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48" tIns="45620" rIns="91248" bIns="45620" numCol="1" anchor="b" anchorCtr="0" compatLnSpc="1">
            <a:prstTxWarp prst="textNoShape">
              <a:avLst/>
            </a:prstTxWarp>
          </a:bodyPr>
          <a:lstStyle>
            <a:lvl1pPr algn="r">
              <a:defRPr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EA42A03E-C270-412A-B2B4-CB2D9CBD852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230471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F5822B13-AFBE-41E8-A43E-E59FA42DE4DA}" type="slidenum">
              <a:rPr lang="cs-CZ" altLang="cs-CZ" smtClean="0"/>
              <a:pPr eaLnBrk="1" hangingPunct="1">
                <a:spcBef>
                  <a:spcPct val="0"/>
                </a:spcBef>
                <a:defRPr/>
              </a:pPr>
              <a:t>1</a:t>
            </a:fld>
            <a:endParaRPr lang="cs-CZ" altLang="cs-CZ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cs-CZ" altLang="cs-CZ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Book Antiqua" pitchFamily="18" charset="0"/>
              </a:defRPr>
            </a:lvl1pPr>
          </a:lstStyle>
          <a:p>
            <a:pPr>
              <a:defRPr/>
            </a:pPr>
            <a:endParaRPr lang="cs-CZ" altLang="cs-CZ">
              <a:latin typeface="+mn-lt"/>
            </a:endParaRPr>
          </a:p>
          <a:p>
            <a:pPr>
              <a:defRPr/>
            </a:pPr>
            <a:r>
              <a:rPr lang="cs-CZ" altLang="cs-CZ"/>
              <a:t>                 	  		</a:t>
            </a:r>
          </a:p>
        </p:txBody>
      </p:sp>
    </p:spTree>
    <p:extLst>
      <p:ext uri="{BB962C8B-B14F-4D97-AF65-F5344CB8AC3E}">
        <p14:creationId xmlns:p14="http://schemas.microsoft.com/office/powerpoint/2010/main" val="1450524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Book Antiqua" pitchFamily="18" charset="0"/>
              </a:defRPr>
            </a:lvl1pPr>
          </a:lstStyle>
          <a:p>
            <a:pPr>
              <a:defRPr/>
            </a:pPr>
            <a:endParaRPr lang="cs-CZ" altLang="cs-CZ">
              <a:latin typeface="+mn-lt"/>
            </a:endParaRPr>
          </a:p>
          <a:p>
            <a:pPr>
              <a:defRPr/>
            </a:pPr>
            <a:r>
              <a:rPr lang="cs-CZ" altLang="cs-CZ"/>
              <a:t>                 	  		</a:t>
            </a:r>
          </a:p>
        </p:txBody>
      </p:sp>
    </p:spTree>
    <p:extLst>
      <p:ext uri="{BB962C8B-B14F-4D97-AF65-F5344CB8AC3E}">
        <p14:creationId xmlns:p14="http://schemas.microsoft.com/office/powerpoint/2010/main" val="2860246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Book Antiqua" pitchFamily="18" charset="0"/>
              </a:defRPr>
            </a:lvl1pPr>
          </a:lstStyle>
          <a:p>
            <a:pPr>
              <a:defRPr/>
            </a:pPr>
            <a:endParaRPr lang="cs-CZ" altLang="cs-CZ">
              <a:latin typeface="+mn-lt"/>
            </a:endParaRPr>
          </a:p>
          <a:p>
            <a:pPr>
              <a:defRPr/>
            </a:pPr>
            <a:r>
              <a:rPr lang="cs-CZ" altLang="cs-CZ"/>
              <a:t>                 	  		</a:t>
            </a:r>
          </a:p>
        </p:txBody>
      </p:sp>
    </p:spTree>
    <p:extLst>
      <p:ext uri="{BB962C8B-B14F-4D97-AF65-F5344CB8AC3E}">
        <p14:creationId xmlns:p14="http://schemas.microsoft.com/office/powerpoint/2010/main" val="1265700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Book Antiqua" pitchFamily="18" charset="0"/>
              </a:defRPr>
            </a:lvl1pPr>
          </a:lstStyle>
          <a:p>
            <a:pPr>
              <a:defRPr/>
            </a:pPr>
            <a:endParaRPr lang="cs-CZ" altLang="cs-CZ">
              <a:latin typeface="+mn-lt"/>
            </a:endParaRPr>
          </a:p>
          <a:p>
            <a:pPr>
              <a:defRPr/>
            </a:pPr>
            <a:r>
              <a:rPr lang="cs-CZ" altLang="cs-CZ"/>
              <a:t>                 	  		</a:t>
            </a:r>
          </a:p>
        </p:txBody>
      </p:sp>
    </p:spTree>
    <p:extLst>
      <p:ext uri="{BB962C8B-B14F-4D97-AF65-F5344CB8AC3E}">
        <p14:creationId xmlns:p14="http://schemas.microsoft.com/office/powerpoint/2010/main" val="2816470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Book Antiqua" pitchFamily="18" charset="0"/>
              </a:defRPr>
            </a:lvl1pPr>
          </a:lstStyle>
          <a:p>
            <a:pPr>
              <a:defRPr/>
            </a:pPr>
            <a:endParaRPr lang="cs-CZ" altLang="cs-CZ">
              <a:latin typeface="+mn-lt"/>
            </a:endParaRPr>
          </a:p>
          <a:p>
            <a:pPr>
              <a:defRPr/>
            </a:pPr>
            <a:r>
              <a:rPr lang="cs-CZ" altLang="cs-CZ"/>
              <a:t>                 	  		</a:t>
            </a:r>
          </a:p>
        </p:txBody>
      </p:sp>
    </p:spTree>
    <p:extLst>
      <p:ext uri="{BB962C8B-B14F-4D97-AF65-F5344CB8AC3E}">
        <p14:creationId xmlns:p14="http://schemas.microsoft.com/office/powerpoint/2010/main" val="381859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Book Antiqua" pitchFamily="18" charset="0"/>
              </a:defRPr>
            </a:lvl1pPr>
          </a:lstStyle>
          <a:p>
            <a:pPr>
              <a:defRPr/>
            </a:pPr>
            <a:endParaRPr lang="cs-CZ" altLang="cs-CZ">
              <a:latin typeface="+mn-lt"/>
            </a:endParaRPr>
          </a:p>
          <a:p>
            <a:pPr>
              <a:defRPr/>
            </a:pPr>
            <a:r>
              <a:rPr lang="cs-CZ" altLang="cs-CZ"/>
              <a:t>                 	  		</a:t>
            </a:r>
          </a:p>
        </p:txBody>
      </p:sp>
    </p:spTree>
    <p:extLst>
      <p:ext uri="{BB962C8B-B14F-4D97-AF65-F5344CB8AC3E}">
        <p14:creationId xmlns:p14="http://schemas.microsoft.com/office/powerpoint/2010/main" val="3351308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Book Antiqua" pitchFamily="18" charset="0"/>
              </a:defRPr>
            </a:lvl1pPr>
          </a:lstStyle>
          <a:p>
            <a:pPr>
              <a:defRPr/>
            </a:pPr>
            <a:endParaRPr lang="cs-CZ" altLang="cs-CZ">
              <a:latin typeface="+mn-lt"/>
            </a:endParaRPr>
          </a:p>
          <a:p>
            <a:pPr>
              <a:defRPr/>
            </a:pPr>
            <a:r>
              <a:rPr lang="cs-CZ" altLang="cs-CZ"/>
              <a:t>                 	  		</a:t>
            </a:r>
          </a:p>
        </p:txBody>
      </p:sp>
    </p:spTree>
    <p:extLst>
      <p:ext uri="{BB962C8B-B14F-4D97-AF65-F5344CB8AC3E}">
        <p14:creationId xmlns:p14="http://schemas.microsoft.com/office/powerpoint/2010/main" val="990693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Book Antiqua" pitchFamily="18" charset="0"/>
              </a:defRPr>
            </a:lvl1pPr>
          </a:lstStyle>
          <a:p>
            <a:pPr>
              <a:defRPr/>
            </a:pPr>
            <a:endParaRPr lang="cs-CZ" altLang="cs-CZ">
              <a:latin typeface="+mn-lt"/>
            </a:endParaRPr>
          </a:p>
          <a:p>
            <a:pPr>
              <a:defRPr/>
            </a:pPr>
            <a:r>
              <a:rPr lang="cs-CZ" altLang="cs-CZ"/>
              <a:t>                 	  		</a:t>
            </a:r>
          </a:p>
        </p:txBody>
      </p:sp>
    </p:spTree>
    <p:extLst>
      <p:ext uri="{BB962C8B-B14F-4D97-AF65-F5344CB8AC3E}">
        <p14:creationId xmlns:p14="http://schemas.microsoft.com/office/powerpoint/2010/main" val="3197978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Book Antiqua" pitchFamily="18" charset="0"/>
              </a:defRPr>
            </a:lvl1pPr>
          </a:lstStyle>
          <a:p>
            <a:pPr>
              <a:defRPr/>
            </a:pPr>
            <a:endParaRPr lang="cs-CZ" altLang="cs-CZ">
              <a:latin typeface="+mn-lt"/>
            </a:endParaRPr>
          </a:p>
          <a:p>
            <a:pPr>
              <a:defRPr/>
            </a:pPr>
            <a:r>
              <a:rPr lang="cs-CZ" altLang="cs-CZ"/>
              <a:t>                 	  		</a:t>
            </a:r>
          </a:p>
        </p:txBody>
      </p:sp>
    </p:spTree>
    <p:extLst>
      <p:ext uri="{BB962C8B-B14F-4D97-AF65-F5344CB8AC3E}">
        <p14:creationId xmlns:p14="http://schemas.microsoft.com/office/powerpoint/2010/main" val="1430107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Book Antiqua" pitchFamily="18" charset="0"/>
              </a:defRPr>
            </a:lvl1pPr>
          </a:lstStyle>
          <a:p>
            <a:pPr>
              <a:defRPr/>
            </a:pPr>
            <a:endParaRPr lang="cs-CZ" altLang="cs-CZ">
              <a:latin typeface="+mn-lt"/>
            </a:endParaRPr>
          </a:p>
          <a:p>
            <a:pPr>
              <a:defRPr/>
            </a:pPr>
            <a:r>
              <a:rPr lang="cs-CZ" altLang="cs-CZ"/>
              <a:t>                 	  		</a:t>
            </a:r>
          </a:p>
        </p:txBody>
      </p:sp>
    </p:spTree>
    <p:extLst>
      <p:ext uri="{BB962C8B-B14F-4D97-AF65-F5344CB8AC3E}">
        <p14:creationId xmlns:p14="http://schemas.microsoft.com/office/powerpoint/2010/main" val="2110982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Book Antiqua" pitchFamily="18" charset="0"/>
              </a:defRPr>
            </a:lvl1pPr>
          </a:lstStyle>
          <a:p>
            <a:pPr>
              <a:defRPr/>
            </a:pPr>
            <a:endParaRPr lang="cs-CZ" altLang="cs-CZ">
              <a:latin typeface="+mn-lt"/>
            </a:endParaRPr>
          </a:p>
          <a:p>
            <a:pPr>
              <a:defRPr/>
            </a:pPr>
            <a:r>
              <a:rPr lang="cs-CZ" altLang="cs-CZ"/>
              <a:t>                 	  		</a:t>
            </a:r>
          </a:p>
        </p:txBody>
      </p:sp>
    </p:spTree>
    <p:extLst>
      <p:ext uri="{BB962C8B-B14F-4D97-AF65-F5344CB8AC3E}">
        <p14:creationId xmlns:p14="http://schemas.microsoft.com/office/powerpoint/2010/main" val="2472366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b="1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 altLang="cs-CZ"/>
          </a:p>
          <a:p>
            <a:pPr>
              <a:defRPr/>
            </a:pPr>
            <a:r>
              <a:rPr lang="cs-CZ" altLang="cs-CZ">
                <a:latin typeface="Book Antiqua" pitchFamily="18" charset="0"/>
              </a:rPr>
              <a:t>                 	  		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0.png"/><Relationship Id="rId5" Type="http://schemas.openxmlformats.org/officeDocument/2006/relationships/image" Target="../media/image33.emf"/><Relationship Id="rId4" Type="http://schemas.openxmlformats.org/officeDocument/2006/relationships/oleObject" Target="../embeddings/oleObject1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0.png"/><Relationship Id="rId5" Type="http://schemas.openxmlformats.org/officeDocument/2006/relationships/image" Target="../media/image34.emf"/><Relationship Id="rId4" Type="http://schemas.openxmlformats.org/officeDocument/2006/relationships/oleObject" Target="../embeddings/oleObject2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0.png"/><Relationship Id="rId5" Type="http://schemas.openxmlformats.org/officeDocument/2006/relationships/image" Target="../media/image35.emf"/><Relationship Id="rId4" Type="http://schemas.openxmlformats.org/officeDocument/2006/relationships/oleObject" Target="../embeddings/oleObject3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0.png"/><Relationship Id="rId5" Type="http://schemas.openxmlformats.org/officeDocument/2006/relationships/image" Target="../media/image36.emf"/><Relationship Id="rId4" Type="http://schemas.openxmlformats.org/officeDocument/2006/relationships/oleObject" Target="../embeddings/oleObject4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0.png"/><Relationship Id="rId5" Type="http://schemas.openxmlformats.org/officeDocument/2006/relationships/image" Target="../media/image37.emf"/><Relationship Id="rId4" Type="http://schemas.openxmlformats.org/officeDocument/2006/relationships/oleObject" Target="../embeddings/oleObject5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0.png"/><Relationship Id="rId5" Type="http://schemas.openxmlformats.org/officeDocument/2006/relationships/image" Target="../media/image38.emf"/><Relationship Id="rId4" Type="http://schemas.openxmlformats.org/officeDocument/2006/relationships/oleObject" Target="../embeddings/oleObject6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0.png"/><Relationship Id="rId5" Type="http://schemas.openxmlformats.org/officeDocument/2006/relationships/image" Target="../media/image39.emf"/><Relationship Id="rId4" Type="http://schemas.openxmlformats.org/officeDocument/2006/relationships/oleObject" Target="../embeddings/oleObject7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.jpeg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1.jpeg"/><Relationship Id="rId5" Type="http://schemas.openxmlformats.org/officeDocument/2006/relationships/hyperlink" Target="mailto:rybacek@ibrs.cz" TargetMode="External"/><Relationship Id="rId4" Type="http://schemas.openxmlformats.org/officeDocument/2006/relationships/image" Target="../media/image3.png"/><Relationship Id="rId9" Type="http://schemas.openxmlformats.org/officeDocument/2006/relationships/hyperlink" Target="mailto:horejsek@ibrs.cz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Stock_000006113599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643063"/>
            <a:ext cx="7835900" cy="521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Lada\IBRS\template\podklady\titulni str patick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4988"/>
            <a:ext cx="9144000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0" descr="C:\Users\admin\Desktop\Prezentace\TAS\logo-esomar-corporate1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719763"/>
            <a:ext cx="1905000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Rectangle 8"/>
          <p:cNvSpPr>
            <a:spLocks noChangeArrowheads="1"/>
          </p:cNvSpPr>
          <p:nvPr/>
        </p:nvSpPr>
        <p:spPr bwMode="auto">
          <a:xfrm>
            <a:off x="395288" y="2019672"/>
            <a:ext cx="7057032" cy="20574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cs-CZ" altLang="cs-CZ" sz="4800" dirty="0">
                <a:solidFill>
                  <a:schemeClr val="bg1"/>
                </a:solidFill>
                <a:latin typeface="Impact" pitchFamily="34" charset="0"/>
              </a:rPr>
              <a:t>Průzkum spotřebitelských návyků ve spotřebě vody – Praha - říjen 2016</a:t>
            </a:r>
          </a:p>
        </p:txBody>
      </p:sp>
      <p:pic>
        <p:nvPicPr>
          <p:cNvPr id="7" name="Picture 26" descr="http://www.pvk.cz/res/logo/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5659685" cy="2060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Lada\IBRS\template\podklady\titulni str patic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9144000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35"/>
          <p:cNvSpPr txBox="1">
            <a:spLocks noChangeArrowheads="1"/>
          </p:cNvSpPr>
          <p:nvPr/>
        </p:nvSpPr>
        <p:spPr bwMode="auto">
          <a:xfrm>
            <a:off x="8229600" y="6553200"/>
            <a:ext cx="5334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fld id="{15848FC1-1E0B-4CC6-8E16-8624DCA4FA4B}" type="slidenum">
              <a:rPr lang="cs-CZ" altLang="cs-CZ">
                <a:solidFill>
                  <a:schemeClr val="bg2"/>
                </a:solidFill>
                <a:latin typeface="Impact" pitchFamily="34" charset="0"/>
              </a:rPr>
              <a:pPr algn="ctr" eaLnBrk="1" hangingPunct="1">
                <a:lnSpc>
                  <a:spcPct val="90000"/>
                </a:lnSpc>
              </a:pPr>
              <a:t>10</a:t>
            </a:fld>
            <a:endParaRPr lang="cs-CZ" altLang="cs-CZ">
              <a:solidFill>
                <a:schemeClr val="bg2"/>
              </a:solidFill>
              <a:latin typeface="Impact" pitchFamily="34" charset="0"/>
            </a:endParaRPr>
          </a:p>
        </p:txBody>
      </p:sp>
      <p:sp>
        <p:nvSpPr>
          <p:cNvPr id="12292" name="Rectangle 8"/>
          <p:cNvSpPr>
            <a:spLocks noChangeArrowheads="1"/>
          </p:cNvSpPr>
          <p:nvPr/>
        </p:nvSpPr>
        <p:spPr bwMode="auto">
          <a:xfrm>
            <a:off x="381000" y="188913"/>
            <a:ext cx="7935416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cs-CZ" altLang="cs-CZ" sz="2800" dirty="0">
                <a:solidFill>
                  <a:srgbClr val="0066CC"/>
                </a:solidFill>
                <a:latin typeface="Impact" pitchFamily="34" charset="0"/>
              </a:rPr>
              <a:t>Domácnosti vytírají v průměru 2,4x týdně.</a:t>
            </a:r>
          </a:p>
        </p:txBody>
      </p:sp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323850" y="5181600"/>
            <a:ext cx="8439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9pPr>
          </a:lstStyle>
          <a:p>
            <a:pPr fontAlgn="b">
              <a:buFont typeface="Wingdings" pitchFamily="2" charset="2"/>
              <a:buNone/>
            </a:pPr>
            <a:r>
              <a:rPr lang="cs-CZ" altLang="cs-CZ">
                <a:solidFill>
                  <a:schemeClr val="tx1"/>
                </a:solidFill>
                <a:latin typeface="Impact" pitchFamily="34" charset="0"/>
              </a:rPr>
              <a:t>Q13) Jak často ve Vaší domácnosti myjete nebo vytíráte podlahu nebo schodiště? Q14) Používáte ve Vaší domácnosti vodu z kohoutku na pití, nebo kupujete vodu v PET lahvích? (N=500)</a:t>
            </a:r>
          </a:p>
        </p:txBody>
      </p:sp>
      <p:sp>
        <p:nvSpPr>
          <p:cNvPr id="12294" name="Rectangle 127"/>
          <p:cNvSpPr>
            <a:spLocks noChangeArrowheads="1"/>
          </p:cNvSpPr>
          <p:nvPr/>
        </p:nvSpPr>
        <p:spPr bwMode="auto">
          <a:xfrm>
            <a:off x="7164388" y="5383538"/>
            <a:ext cx="15986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n-AU" altLang="cs-CZ" dirty="0">
                <a:solidFill>
                  <a:srgbClr val="7F7F7F"/>
                </a:solidFill>
                <a:latin typeface="Impact" pitchFamily="34" charset="0"/>
              </a:rPr>
              <a:t>(s</a:t>
            </a:r>
            <a:r>
              <a:rPr lang="cs-CZ" altLang="cs-CZ" dirty="0" err="1">
                <a:solidFill>
                  <a:srgbClr val="7F7F7F"/>
                </a:solidFill>
                <a:latin typeface="Impact" pitchFamily="34" charset="0"/>
              </a:rPr>
              <a:t>tat</a:t>
            </a:r>
            <a:r>
              <a:rPr lang="cs-CZ" altLang="cs-CZ" dirty="0">
                <a:solidFill>
                  <a:srgbClr val="7F7F7F"/>
                </a:solidFill>
                <a:latin typeface="Impact" pitchFamily="34" charset="0"/>
              </a:rPr>
              <a:t>. chyba</a:t>
            </a:r>
            <a:r>
              <a:rPr lang="en-AU" altLang="cs-CZ" dirty="0">
                <a:solidFill>
                  <a:srgbClr val="7F7F7F"/>
                </a:solidFill>
                <a:latin typeface="Impact" pitchFamily="34" charset="0"/>
              </a:rPr>
              <a:t>: max.</a:t>
            </a:r>
            <a:r>
              <a:rPr lang="cs-CZ" altLang="cs-CZ" dirty="0">
                <a:solidFill>
                  <a:srgbClr val="7F7F7F"/>
                </a:solidFill>
                <a:latin typeface="Impact" pitchFamily="34" charset="0"/>
              </a:rPr>
              <a:t> 3,7</a:t>
            </a:r>
            <a:r>
              <a:rPr lang="en-AU" altLang="cs-CZ" dirty="0">
                <a:solidFill>
                  <a:srgbClr val="7F7F7F"/>
                </a:solidFill>
                <a:latin typeface="Impact" pitchFamily="34" charset="0"/>
              </a:rPr>
              <a:t>%)</a:t>
            </a:r>
          </a:p>
        </p:txBody>
      </p:sp>
      <p:pic>
        <p:nvPicPr>
          <p:cNvPr id="73737" name="Picture 9" descr="C:\Users\Ivana\Desktop\Veolia\vytirani.png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91" y="620688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AutoShape 15"/>
          <p:cNvSpPr>
            <a:spLocks noChangeArrowheads="1"/>
          </p:cNvSpPr>
          <p:nvPr/>
        </p:nvSpPr>
        <p:spPr bwMode="auto">
          <a:xfrm>
            <a:off x="4543424" y="1063898"/>
            <a:ext cx="2620963" cy="825500"/>
          </a:xfrm>
          <a:prstGeom prst="wedgeRoundRectCallout">
            <a:avLst>
              <a:gd name="adj1" fmla="val -92029"/>
              <a:gd name="adj2" fmla="val 3629"/>
              <a:gd name="adj3" fmla="val 16667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xtLst/>
        </p:spPr>
        <p:txBody>
          <a:bodyPr lIns="90000" tIns="46800" rIns="90000" bIns="46800" anchor="ctr"/>
          <a:lstStyle>
            <a:lvl1pPr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1pPr>
            <a:lvl2pPr marL="742950" indent="-28575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2pPr>
            <a:lvl3pPr marL="11430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3pPr>
            <a:lvl4pPr marL="16002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4pPr>
            <a:lvl5pPr marL="20574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9pPr>
          </a:lstStyle>
          <a:p>
            <a:pPr algn="l">
              <a:defRPr/>
            </a:pPr>
            <a:r>
              <a:rPr lang="cs-CZ" altLang="cs-CZ" sz="1500" b="0" dirty="0">
                <a:solidFill>
                  <a:schemeClr val="bg1"/>
                </a:solidFill>
                <a:latin typeface="Impact" pitchFamily="34" charset="0"/>
              </a:rPr>
              <a:t>Podlahu vytírají častěji v RD, vícečlenné domácnosti a respondenti do 34 let.</a:t>
            </a:r>
          </a:p>
        </p:txBody>
      </p:sp>
      <p:sp>
        <p:nvSpPr>
          <p:cNvPr id="12298" name="AutoShape 2" descr="Výsledek obrázku pro voda z vodovodu ikona"/>
          <p:cNvSpPr>
            <a:spLocks noChangeAspect="1" noChangeArrowheads="1"/>
          </p:cNvSpPr>
          <p:nvPr/>
        </p:nvSpPr>
        <p:spPr bwMode="auto">
          <a:xfrm>
            <a:off x="1397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2299" name="AutoShape 4" descr="Výsledek obrázku pro voda z vodovodu ikona"/>
          <p:cNvSpPr>
            <a:spLocks noChangeAspect="1" noChangeArrowheads="1"/>
          </p:cNvSpPr>
          <p:nvPr/>
        </p:nvSpPr>
        <p:spPr bwMode="auto">
          <a:xfrm>
            <a:off x="292100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2302" name="Ovál 35"/>
          <p:cNvSpPr>
            <a:spLocks noChangeAspect="1"/>
          </p:cNvSpPr>
          <p:nvPr/>
        </p:nvSpPr>
        <p:spPr bwMode="auto">
          <a:xfrm>
            <a:off x="2347913" y="1063898"/>
            <a:ext cx="1000125" cy="996950"/>
          </a:xfrm>
          <a:prstGeom prst="ellipse">
            <a:avLst/>
          </a:prstGeom>
          <a:solidFill>
            <a:srgbClr val="FF0000"/>
          </a:solidFill>
          <a:ln>
            <a:noFill/>
          </a:ln>
          <a:extLst/>
        </p:spPr>
        <p:txBody>
          <a:bodyPr wrap="none" lIns="78762" tIns="39382" rIns="78762" bIns="39382" anchor="ctr"/>
          <a:lstStyle>
            <a:lvl1pPr defTabSz="652463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1pPr>
            <a:lvl2pPr marL="742950" indent="-285750" defTabSz="652463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2pPr>
            <a:lvl3pPr marL="1143000" indent="-228600" defTabSz="652463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3pPr>
            <a:lvl4pPr marL="1600200" indent="-228600" defTabSz="652463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4pPr>
            <a:lvl5pPr marL="2057400" indent="-228600" defTabSz="652463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5pPr>
            <a:lvl6pPr marL="25146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6pPr>
            <a:lvl7pPr marL="29718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7pPr>
            <a:lvl8pPr marL="34290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8pPr>
            <a:lvl9pPr marL="38862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cs-CZ" altLang="cs-CZ" sz="2800">
                <a:solidFill>
                  <a:schemeClr val="bg1"/>
                </a:solidFill>
                <a:latin typeface="Impact" pitchFamily="34" charset="0"/>
              </a:rPr>
              <a:t>2,4x</a:t>
            </a:r>
          </a:p>
          <a:p>
            <a:pPr algn="ctr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cs-CZ" altLang="cs-CZ">
                <a:solidFill>
                  <a:schemeClr val="bg1"/>
                </a:solidFill>
                <a:latin typeface="Impact" pitchFamily="34" charset="0"/>
              </a:rPr>
              <a:t>týdně</a:t>
            </a:r>
          </a:p>
        </p:txBody>
      </p:sp>
      <p:sp>
        <p:nvSpPr>
          <p:cNvPr id="12303" name="Title 1"/>
          <p:cNvSpPr txBox="1">
            <a:spLocks/>
          </p:cNvSpPr>
          <p:nvPr/>
        </p:nvSpPr>
        <p:spPr bwMode="auto">
          <a:xfrm>
            <a:off x="2478088" y="705123"/>
            <a:ext cx="8699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lnSpc>
                <a:spcPts val="1700"/>
              </a:lnSpc>
            </a:pPr>
            <a:r>
              <a:rPr lang="cs-CZ" altLang="cs-CZ" sz="1500" dirty="0">
                <a:solidFill>
                  <a:srgbClr val="FF0000"/>
                </a:solidFill>
                <a:latin typeface="Impact" pitchFamily="34" charset="0"/>
              </a:rPr>
              <a:t>Vytírá:</a:t>
            </a:r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469044" y="2579711"/>
            <a:ext cx="712729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cs-CZ" altLang="cs-CZ" sz="2800" dirty="0">
                <a:solidFill>
                  <a:srgbClr val="0066CC"/>
                </a:solidFill>
                <a:latin typeface="Impact" pitchFamily="34" charset="0"/>
              </a:rPr>
              <a:t>85% Pražanů pravidelně pije vodu z kohoutku.</a:t>
            </a:r>
          </a:p>
        </p:txBody>
      </p:sp>
      <p:graphicFrame>
        <p:nvGraphicFramePr>
          <p:cNvPr id="33" name="Objek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6704128"/>
              </p:ext>
            </p:extLst>
          </p:nvPr>
        </p:nvGraphicFramePr>
        <p:xfrm>
          <a:off x="2422679" y="3455286"/>
          <a:ext cx="1329570" cy="1557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4" name="AutoShape 15"/>
          <p:cNvSpPr>
            <a:spLocks noChangeArrowheads="1"/>
          </p:cNvSpPr>
          <p:nvPr/>
        </p:nvSpPr>
        <p:spPr bwMode="auto">
          <a:xfrm>
            <a:off x="4596815" y="4167113"/>
            <a:ext cx="2659567" cy="846063"/>
          </a:xfrm>
          <a:prstGeom prst="wedgeRoundRectCallout">
            <a:avLst>
              <a:gd name="adj1" fmla="val -78393"/>
              <a:gd name="adj2" fmla="val -55113"/>
              <a:gd name="adj3" fmla="val 16667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xtLst/>
        </p:spPr>
        <p:txBody>
          <a:bodyPr lIns="90000" tIns="46800" rIns="90000" bIns="46800" anchor="ctr"/>
          <a:lstStyle>
            <a:lvl1pPr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1pPr>
            <a:lvl2pPr marL="742950" indent="-28575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2pPr>
            <a:lvl3pPr marL="11430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3pPr>
            <a:lvl4pPr marL="16002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4pPr>
            <a:lvl5pPr marL="20574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9pPr>
          </a:lstStyle>
          <a:p>
            <a:pPr algn="l">
              <a:defRPr/>
            </a:pPr>
            <a:r>
              <a:rPr lang="cs-CZ" altLang="cs-CZ" sz="1500" b="0" dirty="0">
                <a:solidFill>
                  <a:schemeClr val="bg1"/>
                </a:solidFill>
                <a:latin typeface="Impact" pitchFamily="34" charset="0"/>
              </a:rPr>
              <a:t>Častěji ženy, respondenti nad 55 let a respondenti s vyšším vzděláním.</a:t>
            </a:r>
          </a:p>
        </p:txBody>
      </p:sp>
      <p:pic>
        <p:nvPicPr>
          <p:cNvPr id="35" name="Picture 6" descr="Výsledek obrázku pro water icon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07" y="3368551"/>
            <a:ext cx="2471068" cy="164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ovéPole 20"/>
          <p:cNvSpPr txBox="1">
            <a:spLocks noChangeArrowheads="1"/>
          </p:cNvSpPr>
          <p:nvPr/>
        </p:nvSpPr>
        <p:spPr bwMode="auto">
          <a:xfrm>
            <a:off x="2764408" y="4035268"/>
            <a:ext cx="6461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cs-CZ" altLang="cs-CZ" sz="2000" dirty="0">
                <a:solidFill>
                  <a:srgbClr val="FF0000"/>
                </a:solidFill>
                <a:latin typeface="Impact" pitchFamily="34" charset="0"/>
              </a:rPr>
              <a:t>85%</a:t>
            </a:r>
          </a:p>
        </p:txBody>
      </p:sp>
      <p:sp>
        <p:nvSpPr>
          <p:cNvPr id="38" name="Title 1"/>
          <p:cNvSpPr txBox="1">
            <a:spLocks/>
          </p:cNvSpPr>
          <p:nvPr/>
        </p:nvSpPr>
        <p:spPr bwMode="auto">
          <a:xfrm>
            <a:off x="2347913" y="3140968"/>
            <a:ext cx="201612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lnSpc>
                <a:spcPts val="1700"/>
              </a:lnSpc>
            </a:pPr>
            <a:r>
              <a:rPr lang="cs-CZ" altLang="cs-CZ" sz="1500" dirty="0">
                <a:solidFill>
                  <a:srgbClr val="FF0000"/>
                </a:solidFill>
                <a:latin typeface="Impact" pitchFamily="34" charset="0"/>
              </a:rPr>
              <a:t>Pije pravidelně:</a:t>
            </a:r>
          </a:p>
        </p:txBody>
      </p:sp>
      <p:pic>
        <p:nvPicPr>
          <p:cNvPr id="39" name="Picture 2" descr="Výsledek obrázku"/>
          <p:cNvPicPr>
            <a:picLocks noChangeAspect="1" noChangeArrowheads="1"/>
          </p:cNvPicPr>
          <p:nvPr/>
        </p:nvPicPr>
        <p:blipFill>
          <a:blip r:embed="rId6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534" y="3241386"/>
            <a:ext cx="708966" cy="708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Obrázek 39"/>
          <p:cNvPicPr>
            <a:picLocks noChangeAspect="1"/>
          </p:cNvPicPr>
          <p:nvPr/>
        </p:nvPicPr>
        <p:blipFill>
          <a:blip r:embed="rId7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815" y="3295587"/>
            <a:ext cx="593307" cy="593307"/>
          </a:xfrm>
          <a:prstGeom prst="rect">
            <a:avLst/>
          </a:prstGeom>
        </p:spPr>
      </p:pic>
      <p:sp>
        <p:nvSpPr>
          <p:cNvPr id="41" name="Rectangle 8"/>
          <p:cNvSpPr>
            <a:spLocks noChangeArrowheads="1"/>
          </p:cNvSpPr>
          <p:nvPr/>
        </p:nvSpPr>
        <p:spPr bwMode="auto">
          <a:xfrm>
            <a:off x="6981693" y="3442519"/>
            <a:ext cx="1239857" cy="47252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1pPr>
            <a:lvl2pPr marL="742950" indent="-28575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2pPr>
            <a:lvl3pPr marL="11430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3pPr>
            <a:lvl4pPr marL="16002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4pPr>
            <a:lvl5pPr marL="20574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9pPr>
          </a:lstStyle>
          <a:p>
            <a:pPr algn="l" eaLnBrk="1" hangingPunct="1">
              <a:lnSpc>
                <a:spcPct val="85000"/>
              </a:lnSpc>
              <a:defRPr/>
            </a:pPr>
            <a:r>
              <a:rPr lang="cs-CZ" altLang="cs-CZ" sz="3600" b="0" dirty="0">
                <a:solidFill>
                  <a:schemeClr val="tx1"/>
                </a:solidFill>
                <a:latin typeface="Impact" pitchFamily="34" charset="0"/>
              </a:rPr>
              <a:t>76%</a:t>
            </a:r>
          </a:p>
        </p:txBody>
      </p:sp>
      <p:sp>
        <p:nvSpPr>
          <p:cNvPr id="42" name="Rectangle 8"/>
          <p:cNvSpPr>
            <a:spLocks noChangeArrowheads="1"/>
          </p:cNvSpPr>
          <p:nvPr/>
        </p:nvSpPr>
        <p:spPr bwMode="auto">
          <a:xfrm>
            <a:off x="5286196" y="3457158"/>
            <a:ext cx="1158012" cy="47589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1pPr>
            <a:lvl2pPr marL="742950" indent="-28575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2pPr>
            <a:lvl3pPr marL="11430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3pPr>
            <a:lvl4pPr marL="16002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4pPr>
            <a:lvl5pPr marL="20574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9pPr>
          </a:lstStyle>
          <a:p>
            <a:pPr algn="l" eaLnBrk="1" hangingPunct="1">
              <a:lnSpc>
                <a:spcPct val="85000"/>
              </a:lnSpc>
              <a:defRPr/>
            </a:pPr>
            <a:r>
              <a:rPr lang="cs-CZ" altLang="cs-CZ" sz="3600" b="0" dirty="0">
                <a:solidFill>
                  <a:schemeClr val="tx1"/>
                </a:solidFill>
                <a:latin typeface="Impact" pitchFamily="34" charset="0"/>
              </a:rPr>
              <a:t>87%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Lada\IBRS\template\podklady\titulni str patic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9144000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35"/>
          <p:cNvSpPr txBox="1">
            <a:spLocks noChangeArrowheads="1"/>
          </p:cNvSpPr>
          <p:nvPr/>
        </p:nvSpPr>
        <p:spPr bwMode="auto">
          <a:xfrm>
            <a:off x="8229600" y="6553200"/>
            <a:ext cx="5334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fld id="{21A38CC2-8193-402F-953A-BAF66A2562CC}" type="slidenum">
              <a:rPr lang="cs-CZ" altLang="cs-CZ">
                <a:solidFill>
                  <a:schemeClr val="bg2"/>
                </a:solidFill>
                <a:latin typeface="Impact" pitchFamily="34" charset="0"/>
              </a:rPr>
              <a:pPr algn="ctr" eaLnBrk="1" hangingPunct="1">
                <a:lnSpc>
                  <a:spcPct val="90000"/>
                </a:lnSpc>
              </a:pPr>
              <a:t>11</a:t>
            </a:fld>
            <a:endParaRPr lang="cs-CZ" altLang="cs-CZ">
              <a:solidFill>
                <a:schemeClr val="bg2"/>
              </a:solidFill>
              <a:latin typeface="Impact" pitchFamily="34" charset="0"/>
            </a:endParaRPr>
          </a:p>
        </p:txBody>
      </p:sp>
      <p:sp>
        <p:nvSpPr>
          <p:cNvPr id="14340" name="Rectangle 8"/>
          <p:cNvSpPr>
            <a:spLocks noChangeArrowheads="1"/>
          </p:cNvSpPr>
          <p:nvPr/>
        </p:nvSpPr>
        <p:spPr bwMode="auto">
          <a:xfrm>
            <a:off x="381000" y="188913"/>
            <a:ext cx="8763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cs-CZ" altLang="cs-CZ" sz="2800" dirty="0">
                <a:solidFill>
                  <a:srgbClr val="0066CC"/>
                </a:solidFill>
                <a:latin typeface="Impact" pitchFamily="34" charset="0"/>
              </a:rPr>
              <a:t>Nejčastějším úsporným opatřením je používání pákových vodovodních baterií.</a:t>
            </a:r>
          </a:p>
        </p:txBody>
      </p:sp>
      <p:sp>
        <p:nvSpPr>
          <p:cNvPr id="14341" name="Rectangle 4"/>
          <p:cNvSpPr>
            <a:spLocks noChangeArrowheads="1"/>
          </p:cNvSpPr>
          <p:nvPr/>
        </p:nvSpPr>
        <p:spPr bwMode="auto">
          <a:xfrm>
            <a:off x="323850" y="5181600"/>
            <a:ext cx="6991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9pPr>
          </a:lstStyle>
          <a:p>
            <a:pPr fontAlgn="b">
              <a:buFont typeface="Wingdings" pitchFamily="2" charset="2"/>
              <a:buNone/>
            </a:pPr>
            <a:r>
              <a:rPr lang="cs-CZ" altLang="cs-CZ">
                <a:solidFill>
                  <a:schemeClr val="tx1"/>
                </a:solidFill>
                <a:latin typeface="Impact" pitchFamily="34" charset="0"/>
              </a:rPr>
              <a:t>Q15-Q22) U každého opatření na snížení spotřeby vody mi prosím řekněte, zda toto opatření ve Vaší domácnosti využíváte…?</a:t>
            </a:r>
          </a:p>
        </p:txBody>
      </p:sp>
      <p:sp>
        <p:nvSpPr>
          <p:cNvPr id="14342" name="Rectangle 127"/>
          <p:cNvSpPr>
            <a:spLocks noChangeArrowheads="1"/>
          </p:cNvSpPr>
          <p:nvPr/>
        </p:nvSpPr>
        <p:spPr bwMode="auto">
          <a:xfrm>
            <a:off x="7218363" y="5364163"/>
            <a:ext cx="16160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n-AU" altLang="cs-CZ">
                <a:solidFill>
                  <a:srgbClr val="7F7F7F"/>
                </a:solidFill>
                <a:latin typeface="Impact" pitchFamily="34" charset="0"/>
              </a:rPr>
              <a:t>(s</a:t>
            </a:r>
            <a:r>
              <a:rPr lang="cs-CZ" altLang="cs-CZ">
                <a:solidFill>
                  <a:srgbClr val="7F7F7F"/>
                </a:solidFill>
                <a:latin typeface="Impact" pitchFamily="34" charset="0"/>
              </a:rPr>
              <a:t>tat. chyba</a:t>
            </a:r>
            <a:r>
              <a:rPr lang="en-AU" altLang="cs-CZ">
                <a:solidFill>
                  <a:srgbClr val="7F7F7F"/>
                </a:solidFill>
                <a:latin typeface="Impact" pitchFamily="34" charset="0"/>
              </a:rPr>
              <a:t>: max.</a:t>
            </a:r>
            <a:r>
              <a:rPr lang="cs-CZ" altLang="cs-CZ">
                <a:solidFill>
                  <a:srgbClr val="7F7F7F"/>
                </a:solidFill>
                <a:latin typeface="Impact" pitchFamily="34" charset="0"/>
              </a:rPr>
              <a:t> 5,2</a:t>
            </a:r>
            <a:r>
              <a:rPr lang="en-AU" altLang="cs-CZ">
                <a:solidFill>
                  <a:srgbClr val="7F7F7F"/>
                </a:solidFill>
                <a:latin typeface="Impact" pitchFamily="34" charset="0"/>
              </a:rPr>
              <a:t>%)</a:t>
            </a:r>
          </a:p>
        </p:txBody>
      </p:sp>
      <p:graphicFrame>
        <p:nvGraphicFramePr>
          <p:cNvPr id="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9149319"/>
              </p:ext>
            </p:extLst>
          </p:nvPr>
        </p:nvGraphicFramePr>
        <p:xfrm>
          <a:off x="5414963" y="1765300"/>
          <a:ext cx="3079750" cy="3268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344" name="Text Box 9"/>
          <p:cNvSpPr txBox="1">
            <a:spLocks noChangeArrowheads="1"/>
          </p:cNvSpPr>
          <p:nvPr/>
        </p:nvSpPr>
        <p:spPr bwMode="auto">
          <a:xfrm>
            <a:off x="0" y="1892300"/>
            <a:ext cx="5562600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9pPr>
          </a:lstStyle>
          <a:p>
            <a:pPr algn="r" eaLnBrk="1" fontAlgn="b" hangingPunct="1">
              <a:lnSpc>
                <a:spcPct val="115000"/>
              </a:lnSpc>
              <a:spcBef>
                <a:spcPct val="50000"/>
              </a:spcBef>
            </a:pPr>
            <a:r>
              <a:rPr lang="cs-CZ" altLang="cs-CZ" sz="1500">
                <a:solidFill>
                  <a:schemeClr val="tx1"/>
                </a:solidFill>
                <a:latin typeface="Impact" pitchFamily="34" charset="0"/>
              </a:rPr>
              <a:t>pákové vodovodní baterie (N=500)</a:t>
            </a:r>
          </a:p>
          <a:p>
            <a:pPr algn="r" eaLnBrk="1" fontAlgn="b" hangingPunct="1">
              <a:lnSpc>
                <a:spcPct val="115000"/>
              </a:lnSpc>
              <a:spcBef>
                <a:spcPct val="50000"/>
              </a:spcBef>
            </a:pPr>
            <a:r>
              <a:rPr lang="cs-CZ" altLang="cs-CZ" sz="1500">
                <a:solidFill>
                  <a:schemeClr val="tx1"/>
                </a:solidFill>
                <a:latin typeface="Impact" pitchFamily="34" charset="0"/>
              </a:rPr>
              <a:t>pravidelná kontrola těsnění vodovodních kohoutků (N=500)</a:t>
            </a:r>
          </a:p>
          <a:p>
            <a:pPr algn="r" eaLnBrk="1" fontAlgn="b" hangingPunct="1">
              <a:lnSpc>
                <a:spcPct val="115000"/>
              </a:lnSpc>
              <a:spcBef>
                <a:spcPct val="50000"/>
              </a:spcBef>
            </a:pPr>
            <a:r>
              <a:rPr lang="cs-CZ" altLang="cs-CZ" sz="1500">
                <a:solidFill>
                  <a:schemeClr val="tx1"/>
                </a:solidFill>
                <a:latin typeface="Impact" pitchFamily="34" charset="0"/>
              </a:rPr>
              <a:t>zavírání vody během mydlení při mytí rukou / čištění zubů (N=500)</a:t>
            </a:r>
          </a:p>
          <a:p>
            <a:pPr algn="r" eaLnBrk="1" fontAlgn="b" hangingPunct="1">
              <a:lnSpc>
                <a:spcPct val="115000"/>
              </a:lnSpc>
              <a:spcBef>
                <a:spcPct val="50000"/>
              </a:spcBef>
            </a:pPr>
            <a:r>
              <a:rPr lang="cs-CZ" altLang="cs-CZ" sz="1500">
                <a:solidFill>
                  <a:schemeClr val="tx1"/>
                </a:solidFill>
                <a:latin typeface="Impact" pitchFamily="34" charset="0"/>
              </a:rPr>
              <a:t>zapnutí myčky / pračky až když jsou plné (N=500)</a:t>
            </a:r>
          </a:p>
          <a:p>
            <a:pPr algn="r" eaLnBrk="1" fontAlgn="b" hangingPunct="1">
              <a:lnSpc>
                <a:spcPct val="115000"/>
              </a:lnSpc>
              <a:spcBef>
                <a:spcPct val="50000"/>
              </a:spcBef>
            </a:pPr>
            <a:r>
              <a:rPr lang="cs-CZ" altLang="cs-CZ" sz="1500">
                <a:solidFill>
                  <a:schemeClr val="tx1"/>
                </a:solidFill>
                <a:latin typeface="Impact" pitchFamily="34" charset="0"/>
              </a:rPr>
              <a:t>WC STOP (N=500)</a:t>
            </a:r>
          </a:p>
          <a:p>
            <a:pPr algn="r" eaLnBrk="1" fontAlgn="b" hangingPunct="1">
              <a:lnSpc>
                <a:spcPct val="115000"/>
              </a:lnSpc>
              <a:spcBef>
                <a:spcPct val="50000"/>
              </a:spcBef>
            </a:pPr>
            <a:r>
              <a:rPr lang="cs-CZ" altLang="cs-CZ" sz="1500">
                <a:solidFill>
                  <a:schemeClr val="tx1"/>
                </a:solidFill>
                <a:latin typeface="Impact" pitchFamily="34" charset="0"/>
              </a:rPr>
              <a:t>používání kelímků při čištění zubů (N=500)</a:t>
            </a:r>
          </a:p>
          <a:p>
            <a:pPr algn="r" eaLnBrk="1" fontAlgn="b" hangingPunct="1">
              <a:lnSpc>
                <a:spcPct val="115000"/>
              </a:lnSpc>
              <a:spcBef>
                <a:spcPct val="50000"/>
              </a:spcBef>
            </a:pPr>
            <a:r>
              <a:rPr lang="cs-CZ" altLang="cs-CZ" sz="1500">
                <a:solidFill>
                  <a:schemeClr val="tx1"/>
                </a:solidFill>
                <a:latin typeface="Impact" pitchFamily="34" charset="0"/>
              </a:rPr>
              <a:t>oplachování zbytků z talířů před vložením do myčky (N=247)</a:t>
            </a:r>
          </a:p>
          <a:p>
            <a:pPr algn="r" eaLnBrk="1" fontAlgn="b" hangingPunct="1">
              <a:lnSpc>
                <a:spcPct val="115000"/>
              </a:lnSpc>
              <a:spcBef>
                <a:spcPct val="50000"/>
              </a:spcBef>
            </a:pPr>
            <a:r>
              <a:rPr lang="cs-CZ" altLang="cs-CZ" sz="1500">
                <a:solidFill>
                  <a:schemeClr val="tx1"/>
                </a:solidFill>
                <a:latin typeface="Impact" pitchFamily="34" charset="0"/>
              </a:rPr>
              <a:t>mytí nádobí v napuštěném dřezu (N=500)</a:t>
            </a:r>
            <a:endParaRPr lang="cs-CZ" altLang="cs-CZ" sz="1500">
              <a:latin typeface="Impact" pitchFamily="34" charset="0"/>
            </a:endParaRPr>
          </a:p>
        </p:txBody>
      </p:sp>
      <p:sp>
        <p:nvSpPr>
          <p:cNvPr id="14345" name="Text Box 10"/>
          <p:cNvSpPr txBox="1">
            <a:spLocks noChangeArrowheads="1"/>
          </p:cNvSpPr>
          <p:nvPr/>
        </p:nvSpPr>
        <p:spPr bwMode="auto">
          <a:xfrm>
            <a:off x="7173913" y="4183063"/>
            <a:ext cx="1828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>
                <a:solidFill>
                  <a:schemeClr val="folHlink"/>
                </a:solidFill>
                <a:latin typeface="Impact" pitchFamily="34" charset="0"/>
              </a:rPr>
              <a:t>* pouze ti, kteří mají myčku</a:t>
            </a:r>
          </a:p>
        </p:txBody>
      </p:sp>
      <p:pic>
        <p:nvPicPr>
          <p:cNvPr id="14346" name="Picture 2" descr="Výsledek obrázku pro money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818" y="836613"/>
            <a:ext cx="935038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4" descr="Výsledek obrázku pro water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318" y="879475"/>
            <a:ext cx="893763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1" descr="http://www.w-vd.de/wp-content/uploads/2013/12/Fotolia_46776217_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6388"/>
            <a:ext cx="8382000" cy="533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2" descr="C:\Lada\IBRS\template\podklady\titulni str patic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9144000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35"/>
          <p:cNvSpPr txBox="1">
            <a:spLocks noChangeArrowheads="1"/>
          </p:cNvSpPr>
          <p:nvPr/>
        </p:nvSpPr>
        <p:spPr bwMode="auto">
          <a:xfrm>
            <a:off x="8229600" y="6553200"/>
            <a:ext cx="5334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1pPr>
            <a:lvl2pPr marL="742950" indent="-28575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2pPr>
            <a:lvl3pPr marL="11430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3pPr>
            <a:lvl4pPr marL="16002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4pPr>
            <a:lvl5pPr marL="20574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fld id="{3B251955-67F6-41F6-8399-11C423D39B74}" type="slidenum">
              <a:rPr lang="cs-CZ" altLang="cs-CZ" b="0">
                <a:solidFill>
                  <a:schemeClr val="bg2"/>
                </a:solidFill>
                <a:latin typeface="Impact" pitchFamily="34" charset="0"/>
              </a:rPr>
              <a:pPr eaLnBrk="1" hangingPunct="1">
                <a:lnSpc>
                  <a:spcPct val="90000"/>
                </a:lnSpc>
              </a:pPr>
              <a:t>12</a:t>
            </a:fld>
            <a:endParaRPr lang="cs-CZ" altLang="cs-CZ" b="0">
              <a:solidFill>
                <a:schemeClr val="bg2"/>
              </a:solidFill>
              <a:latin typeface="Impact" pitchFamily="34" charset="0"/>
            </a:endParaRPr>
          </a:p>
        </p:txBody>
      </p:sp>
      <p:sp>
        <p:nvSpPr>
          <p:cNvPr id="12293" name="Rectangle 8"/>
          <p:cNvSpPr>
            <a:spLocks noChangeArrowheads="1"/>
          </p:cNvSpPr>
          <p:nvPr/>
        </p:nvSpPr>
        <p:spPr bwMode="auto">
          <a:xfrm>
            <a:off x="377754" y="2509106"/>
            <a:ext cx="4536752" cy="926976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1pPr>
            <a:lvl2pPr marL="742950" indent="-28575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2pPr>
            <a:lvl3pPr marL="11430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3pPr>
            <a:lvl4pPr marL="16002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4pPr>
            <a:lvl5pPr marL="20574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cs-CZ" altLang="cs-CZ" sz="4800" b="0" dirty="0">
                <a:solidFill>
                  <a:schemeClr val="bg1"/>
                </a:solidFill>
                <a:latin typeface="Impact" pitchFamily="34" charset="0"/>
              </a:rPr>
              <a:t>Detailní výsledky</a:t>
            </a:r>
          </a:p>
        </p:txBody>
      </p:sp>
    </p:spTree>
    <p:extLst>
      <p:ext uri="{BB962C8B-B14F-4D97-AF65-F5344CB8AC3E}">
        <p14:creationId xmlns:p14="http://schemas.microsoft.com/office/powerpoint/2010/main" val="1352751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C:\Lada\IBRS\template\podklady\titulni str patic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9144000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9" name="Text Box 35"/>
          <p:cNvSpPr txBox="1">
            <a:spLocks noChangeArrowheads="1"/>
          </p:cNvSpPr>
          <p:nvPr/>
        </p:nvSpPr>
        <p:spPr bwMode="auto">
          <a:xfrm>
            <a:off x="8229600" y="6553200"/>
            <a:ext cx="5334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1pPr>
            <a:lvl2pPr marL="742950" indent="-28575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2pPr>
            <a:lvl3pPr marL="11430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3pPr>
            <a:lvl4pPr marL="16002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4pPr>
            <a:lvl5pPr marL="20574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fld id="{75F42D4C-ED58-40E6-98BA-BC438505DDD9}" type="slidenum">
              <a:rPr lang="cs-CZ" altLang="cs-CZ" b="0">
                <a:solidFill>
                  <a:schemeClr val="bg2"/>
                </a:solidFill>
                <a:latin typeface="Impact" pitchFamily="34" charset="0"/>
              </a:rPr>
              <a:pPr eaLnBrk="1" hangingPunct="1">
                <a:lnSpc>
                  <a:spcPct val="90000"/>
                </a:lnSpc>
              </a:pPr>
              <a:t>13</a:t>
            </a:fld>
            <a:endParaRPr lang="cs-CZ" altLang="cs-CZ" b="0">
              <a:solidFill>
                <a:schemeClr val="bg2"/>
              </a:solidFill>
              <a:latin typeface="Impact" pitchFamily="34" charset="0"/>
            </a:endParaRPr>
          </a:p>
        </p:txBody>
      </p:sp>
      <p:sp>
        <p:nvSpPr>
          <p:cNvPr id="75780" name="Rectangle 8"/>
          <p:cNvSpPr>
            <a:spLocks noChangeArrowheads="1"/>
          </p:cNvSpPr>
          <p:nvPr/>
        </p:nvSpPr>
        <p:spPr bwMode="auto">
          <a:xfrm>
            <a:off x="381000" y="188913"/>
            <a:ext cx="8763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1pPr>
            <a:lvl2pPr marL="742950" indent="-28575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2pPr>
            <a:lvl3pPr marL="11430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3pPr>
            <a:lvl4pPr marL="16002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4pPr>
            <a:lvl5pPr marL="20574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9pPr>
          </a:lstStyle>
          <a:p>
            <a:pPr algn="l" eaLnBrk="1" hangingPunct="1">
              <a:lnSpc>
                <a:spcPct val="85000"/>
              </a:lnSpc>
            </a:pPr>
            <a:r>
              <a:rPr lang="cs-CZ" altLang="cs-CZ" sz="2800" b="0" dirty="0">
                <a:solidFill>
                  <a:srgbClr val="0066CC"/>
                </a:solidFill>
                <a:latin typeface="Impact" pitchFamily="34" charset="0"/>
              </a:rPr>
              <a:t>V dřezu častěji myjí starší lidé, menší domácnosti a obyvatelé bytů.</a:t>
            </a:r>
          </a:p>
        </p:txBody>
      </p:sp>
      <p:sp>
        <p:nvSpPr>
          <p:cNvPr id="75781" name="Rectangle 4"/>
          <p:cNvSpPr>
            <a:spLocks noChangeArrowheads="1"/>
          </p:cNvSpPr>
          <p:nvPr/>
        </p:nvSpPr>
        <p:spPr bwMode="auto">
          <a:xfrm>
            <a:off x="323850" y="5364163"/>
            <a:ext cx="69913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1pPr>
            <a:lvl2pPr marL="742950" indent="-28575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2pPr>
            <a:lvl3pPr marL="11430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3pPr>
            <a:lvl4pPr marL="16002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4pPr>
            <a:lvl5pPr marL="20574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9pPr>
          </a:lstStyle>
          <a:p>
            <a:pPr algn="l" fontAlgn="b">
              <a:buFont typeface="Wingdings" pitchFamily="2" charset="2"/>
              <a:buNone/>
            </a:pPr>
            <a:r>
              <a:rPr lang="cs-CZ" altLang="cs-CZ" b="0">
                <a:solidFill>
                  <a:schemeClr val="tx1"/>
                </a:solidFill>
                <a:latin typeface="Impact" pitchFamily="34" charset="0"/>
                <a:cs typeface="Tahoma" pitchFamily="34" charset="0"/>
              </a:rPr>
              <a:t>Q3) Jak </a:t>
            </a:r>
            <a:r>
              <a:rPr lang="cs-CZ" altLang="cs-CZ" b="0">
                <a:solidFill>
                  <a:schemeClr val="tx1"/>
                </a:solidFill>
                <a:latin typeface="Impact" pitchFamily="34" charset="0"/>
              </a:rPr>
              <a:t>č</a:t>
            </a:r>
            <a:r>
              <a:rPr lang="cs-CZ" altLang="cs-CZ" b="0">
                <a:solidFill>
                  <a:schemeClr val="tx1"/>
                </a:solidFill>
                <a:latin typeface="Impact" pitchFamily="34" charset="0"/>
                <a:cs typeface="Tahoma" pitchFamily="34" charset="0"/>
              </a:rPr>
              <a:t>asto ve Vaší domácnosti myjete nádobí v d</a:t>
            </a:r>
            <a:r>
              <a:rPr lang="cs-CZ" altLang="cs-CZ" b="0">
                <a:solidFill>
                  <a:schemeClr val="tx1"/>
                </a:solidFill>
                <a:latin typeface="Impact" pitchFamily="34" charset="0"/>
              </a:rPr>
              <a:t>ř</a:t>
            </a:r>
            <a:r>
              <a:rPr lang="cs-CZ" altLang="cs-CZ" b="0">
                <a:solidFill>
                  <a:schemeClr val="tx1"/>
                </a:solidFill>
                <a:latin typeface="Impact" pitchFamily="34" charset="0"/>
                <a:cs typeface="Tahoma" pitchFamily="34" charset="0"/>
              </a:rPr>
              <a:t>ezu?</a:t>
            </a:r>
            <a:endParaRPr lang="cs-CZ" altLang="cs-CZ" b="0">
              <a:solidFill>
                <a:schemeClr val="tx1"/>
              </a:solidFill>
              <a:latin typeface="Impact" pitchFamily="34" charset="0"/>
            </a:endParaRPr>
          </a:p>
        </p:txBody>
      </p:sp>
      <p:sp>
        <p:nvSpPr>
          <p:cNvPr id="6" name="Rectangle 127"/>
          <p:cNvSpPr>
            <a:spLocks noChangeArrowheads="1"/>
          </p:cNvSpPr>
          <p:nvPr/>
        </p:nvSpPr>
        <p:spPr bwMode="auto">
          <a:xfrm>
            <a:off x="7218363" y="5364163"/>
            <a:ext cx="16224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1pPr>
            <a:lvl2pPr marL="742950" indent="-28575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2pPr>
            <a:lvl3pPr marL="11430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3pPr>
            <a:lvl4pPr marL="16002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4pPr>
            <a:lvl5pPr marL="20574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AU" altLang="cs-CZ" b="0">
                <a:solidFill>
                  <a:srgbClr val="7F7F7F"/>
                </a:solidFill>
                <a:latin typeface="Impact" pitchFamily="34" charset="0"/>
              </a:rPr>
              <a:t>(s</a:t>
            </a:r>
            <a:r>
              <a:rPr lang="cs-CZ" altLang="cs-CZ" b="0">
                <a:solidFill>
                  <a:srgbClr val="7F7F7F"/>
                </a:solidFill>
                <a:latin typeface="Impact" pitchFamily="34" charset="0"/>
              </a:rPr>
              <a:t>tat. chyba</a:t>
            </a:r>
            <a:r>
              <a:rPr lang="en-AU" altLang="cs-CZ" b="0">
                <a:solidFill>
                  <a:srgbClr val="7F7F7F"/>
                </a:solidFill>
                <a:latin typeface="Impact" pitchFamily="34" charset="0"/>
              </a:rPr>
              <a:t>: max.</a:t>
            </a:r>
            <a:r>
              <a:rPr lang="cs-CZ" altLang="cs-CZ" b="0">
                <a:solidFill>
                  <a:srgbClr val="7F7F7F"/>
                </a:solidFill>
                <a:latin typeface="Impact" pitchFamily="34" charset="0"/>
              </a:rPr>
              <a:t> 9,5</a:t>
            </a:r>
            <a:r>
              <a:rPr lang="en-AU" altLang="cs-CZ" b="0">
                <a:solidFill>
                  <a:srgbClr val="7F7F7F"/>
                </a:solidFill>
                <a:latin typeface="Impact" pitchFamily="34" charset="0"/>
              </a:rPr>
              <a:t>%)</a:t>
            </a:r>
          </a:p>
        </p:txBody>
      </p:sp>
      <p:graphicFrame>
        <p:nvGraphicFramePr>
          <p:cNvPr id="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1159793"/>
              </p:ext>
            </p:extLst>
          </p:nvPr>
        </p:nvGraphicFramePr>
        <p:xfrm>
          <a:off x="203200" y="889000"/>
          <a:ext cx="6910388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5787" name="Line 107"/>
          <p:cNvSpPr>
            <a:spLocks noChangeShapeType="1"/>
          </p:cNvSpPr>
          <p:nvPr/>
        </p:nvSpPr>
        <p:spPr bwMode="auto">
          <a:xfrm>
            <a:off x="609600" y="1236134"/>
            <a:ext cx="6934200" cy="0"/>
          </a:xfrm>
          <a:prstGeom prst="line">
            <a:avLst/>
          </a:prstGeom>
          <a:noFill/>
          <a:ln w="25400">
            <a:solidFill>
              <a:schemeClr val="bg2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0" name="Line 107"/>
          <p:cNvSpPr>
            <a:spLocks noChangeShapeType="1"/>
          </p:cNvSpPr>
          <p:nvPr/>
        </p:nvSpPr>
        <p:spPr bwMode="auto">
          <a:xfrm>
            <a:off x="611560" y="1772816"/>
            <a:ext cx="6934200" cy="0"/>
          </a:xfrm>
          <a:prstGeom prst="line">
            <a:avLst/>
          </a:prstGeom>
          <a:noFill/>
          <a:ln w="25400">
            <a:solidFill>
              <a:schemeClr val="bg2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1" name="Line 107"/>
          <p:cNvSpPr>
            <a:spLocks noChangeShapeType="1"/>
          </p:cNvSpPr>
          <p:nvPr/>
        </p:nvSpPr>
        <p:spPr bwMode="auto">
          <a:xfrm>
            <a:off x="611560" y="2556437"/>
            <a:ext cx="6934200" cy="0"/>
          </a:xfrm>
          <a:prstGeom prst="line">
            <a:avLst/>
          </a:prstGeom>
          <a:noFill/>
          <a:ln w="25400">
            <a:solidFill>
              <a:schemeClr val="bg2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2" name="Line 107"/>
          <p:cNvSpPr>
            <a:spLocks noChangeShapeType="1"/>
          </p:cNvSpPr>
          <p:nvPr/>
        </p:nvSpPr>
        <p:spPr bwMode="auto">
          <a:xfrm>
            <a:off x="611560" y="3340058"/>
            <a:ext cx="6934200" cy="0"/>
          </a:xfrm>
          <a:prstGeom prst="line">
            <a:avLst/>
          </a:prstGeom>
          <a:noFill/>
          <a:ln w="25400">
            <a:solidFill>
              <a:schemeClr val="bg2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3" name="Line 107"/>
          <p:cNvSpPr>
            <a:spLocks noChangeShapeType="1"/>
          </p:cNvSpPr>
          <p:nvPr/>
        </p:nvSpPr>
        <p:spPr bwMode="auto">
          <a:xfrm>
            <a:off x="611560" y="4102473"/>
            <a:ext cx="6934200" cy="0"/>
          </a:xfrm>
          <a:prstGeom prst="line">
            <a:avLst/>
          </a:prstGeom>
          <a:noFill/>
          <a:ln w="25400">
            <a:solidFill>
              <a:schemeClr val="bg2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pic>
        <p:nvPicPr>
          <p:cNvPr id="14" name="Picture 20" descr="C:\Users\Ivana\Desktop\Veolia\drez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901" y="692696"/>
            <a:ext cx="1161686" cy="1161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0000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C:\Lada\IBRS\template\podklady\titulni str patic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9144000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1" name="Text Box 35"/>
          <p:cNvSpPr txBox="1">
            <a:spLocks noChangeArrowheads="1"/>
          </p:cNvSpPr>
          <p:nvPr/>
        </p:nvSpPr>
        <p:spPr bwMode="auto">
          <a:xfrm>
            <a:off x="8229600" y="6553200"/>
            <a:ext cx="5334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1pPr>
            <a:lvl2pPr marL="742950" indent="-28575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2pPr>
            <a:lvl3pPr marL="11430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3pPr>
            <a:lvl4pPr marL="16002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4pPr>
            <a:lvl5pPr marL="20574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fld id="{74895135-6E76-4DBC-9780-203D50B82126}" type="slidenum">
              <a:rPr lang="cs-CZ" altLang="cs-CZ" b="0">
                <a:solidFill>
                  <a:schemeClr val="bg2"/>
                </a:solidFill>
                <a:latin typeface="Impact" pitchFamily="34" charset="0"/>
              </a:rPr>
              <a:pPr eaLnBrk="1" hangingPunct="1">
                <a:lnSpc>
                  <a:spcPct val="90000"/>
                </a:lnSpc>
              </a:pPr>
              <a:t>14</a:t>
            </a:fld>
            <a:endParaRPr lang="cs-CZ" altLang="cs-CZ" b="0">
              <a:solidFill>
                <a:schemeClr val="bg2"/>
              </a:solidFill>
              <a:latin typeface="Impact" pitchFamily="34" charset="0"/>
            </a:endParaRPr>
          </a:p>
        </p:txBody>
      </p:sp>
      <p:sp>
        <p:nvSpPr>
          <p:cNvPr id="78852" name="Rectangle 8"/>
          <p:cNvSpPr>
            <a:spLocks noChangeArrowheads="1"/>
          </p:cNvSpPr>
          <p:nvPr/>
        </p:nvSpPr>
        <p:spPr bwMode="auto">
          <a:xfrm>
            <a:off x="381000" y="188913"/>
            <a:ext cx="8763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1pPr>
            <a:lvl2pPr marL="742950" indent="-28575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2pPr>
            <a:lvl3pPr marL="11430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3pPr>
            <a:lvl4pPr marL="16002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4pPr>
            <a:lvl5pPr marL="20574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9pPr>
          </a:lstStyle>
          <a:p>
            <a:pPr algn="l" eaLnBrk="1" hangingPunct="1">
              <a:lnSpc>
                <a:spcPct val="85000"/>
              </a:lnSpc>
            </a:pPr>
            <a:r>
              <a:rPr lang="cs-CZ" altLang="cs-CZ" sz="2800" b="0" dirty="0">
                <a:solidFill>
                  <a:srgbClr val="0066CC"/>
                </a:solidFill>
                <a:latin typeface="Impact" pitchFamily="34" charset="0"/>
              </a:rPr>
              <a:t>V myčce častěji myjí mladší, větší domácnosti a obyvatelé RD.</a:t>
            </a:r>
          </a:p>
        </p:txBody>
      </p:sp>
      <p:sp>
        <p:nvSpPr>
          <p:cNvPr id="78853" name="Rectangle 4"/>
          <p:cNvSpPr>
            <a:spLocks noChangeArrowheads="1"/>
          </p:cNvSpPr>
          <p:nvPr/>
        </p:nvSpPr>
        <p:spPr bwMode="auto">
          <a:xfrm>
            <a:off x="323850" y="5364163"/>
            <a:ext cx="69913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1pPr>
            <a:lvl2pPr marL="742950" indent="-28575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2pPr>
            <a:lvl3pPr marL="11430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3pPr>
            <a:lvl4pPr marL="16002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4pPr>
            <a:lvl5pPr marL="20574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9pPr>
          </a:lstStyle>
          <a:p>
            <a:pPr algn="l" fontAlgn="b">
              <a:buFont typeface="Wingdings" pitchFamily="2" charset="2"/>
              <a:buNone/>
            </a:pPr>
            <a:r>
              <a:rPr lang="cs-CZ" altLang="cs-CZ" b="0">
                <a:solidFill>
                  <a:schemeClr val="tx1"/>
                </a:solidFill>
                <a:latin typeface="Impact" pitchFamily="34" charset="0"/>
                <a:cs typeface="Tahoma" pitchFamily="34" charset="0"/>
              </a:rPr>
              <a:t>Q4) A jak </a:t>
            </a:r>
            <a:r>
              <a:rPr lang="cs-CZ" altLang="cs-CZ" b="0">
                <a:solidFill>
                  <a:schemeClr val="tx1"/>
                </a:solidFill>
                <a:latin typeface="Impact" pitchFamily="34" charset="0"/>
              </a:rPr>
              <a:t>č</a:t>
            </a:r>
            <a:r>
              <a:rPr lang="cs-CZ" altLang="cs-CZ" b="0">
                <a:solidFill>
                  <a:schemeClr val="tx1"/>
                </a:solidFill>
                <a:latin typeface="Impact" pitchFamily="34" charset="0"/>
                <a:cs typeface="Tahoma" pitchFamily="34" charset="0"/>
              </a:rPr>
              <a:t>asto ve Vaší domácnosti myjete nádobí v my</a:t>
            </a:r>
            <a:r>
              <a:rPr lang="cs-CZ" altLang="cs-CZ" b="0">
                <a:solidFill>
                  <a:schemeClr val="tx1"/>
                </a:solidFill>
                <a:latin typeface="Impact" pitchFamily="34" charset="0"/>
              </a:rPr>
              <a:t>č</a:t>
            </a:r>
            <a:r>
              <a:rPr lang="cs-CZ" altLang="cs-CZ" b="0">
                <a:solidFill>
                  <a:schemeClr val="tx1"/>
                </a:solidFill>
                <a:latin typeface="Impact" pitchFamily="34" charset="0"/>
                <a:cs typeface="Tahoma" pitchFamily="34" charset="0"/>
              </a:rPr>
              <a:t>ce?</a:t>
            </a:r>
          </a:p>
        </p:txBody>
      </p:sp>
      <p:sp>
        <p:nvSpPr>
          <p:cNvPr id="6" name="Rectangle 127"/>
          <p:cNvSpPr>
            <a:spLocks noChangeArrowheads="1"/>
          </p:cNvSpPr>
          <p:nvPr/>
        </p:nvSpPr>
        <p:spPr bwMode="auto">
          <a:xfrm>
            <a:off x="7218363" y="5364163"/>
            <a:ext cx="16224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1pPr>
            <a:lvl2pPr marL="742950" indent="-28575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2pPr>
            <a:lvl3pPr marL="11430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3pPr>
            <a:lvl4pPr marL="16002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4pPr>
            <a:lvl5pPr marL="20574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AU" altLang="cs-CZ" b="0">
                <a:solidFill>
                  <a:srgbClr val="7F7F7F"/>
                </a:solidFill>
                <a:latin typeface="Impact" pitchFamily="34" charset="0"/>
              </a:rPr>
              <a:t>(s</a:t>
            </a:r>
            <a:r>
              <a:rPr lang="cs-CZ" altLang="cs-CZ" b="0">
                <a:solidFill>
                  <a:srgbClr val="7F7F7F"/>
                </a:solidFill>
                <a:latin typeface="Impact" pitchFamily="34" charset="0"/>
              </a:rPr>
              <a:t>tat. chyba</a:t>
            </a:r>
            <a:r>
              <a:rPr lang="en-AU" altLang="cs-CZ" b="0">
                <a:solidFill>
                  <a:srgbClr val="7F7F7F"/>
                </a:solidFill>
                <a:latin typeface="Impact" pitchFamily="34" charset="0"/>
              </a:rPr>
              <a:t>: max.</a:t>
            </a:r>
            <a:r>
              <a:rPr lang="cs-CZ" altLang="cs-CZ" b="0">
                <a:solidFill>
                  <a:srgbClr val="7F7F7F"/>
                </a:solidFill>
                <a:latin typeface="Impact" pitchFamily="34" charset="0"/>
              </a:rPr>
              <a:t> 9,5</a:t>
            </a:r>
            <a:r>
              <a:rPr lang="en-AU" altLang="cs-CZ" b="0">
                <a:solidFill>
                  <a:srgbClr val="7F7F7F"/>
                </a:solidFill>
                <a:latin typeface="Impact" pitchFamily="34" charset="0"/>
              </a:rPr>
              <a:t>%)</a:t>
            </a:r>
          </a:p>
        </p:txBody>
      </p:sp>
      <p:graphicFrame>
        <p:nvGraphicFramePr>
          <p:cNvPr id="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952340"/>
              </p:ext>
            </p:extLst>
          </p:nvPr>
        </p:nvGraphicFramePr>
        <p:xfrm>
          <a:off x="203200" y="889000"/>
          <a:ext cx="6910388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8856" name="Line 107"/>
          <p:cNvSpPr>
            <a:spLocks noChangeShapeType="1"/>
          </p:cNvSpPr>
          <p:nvPr/>
        </p:nvSpPr>
        <p:spPr bwMode="auto">
          <a:xfrm>
            <a:off x="609600" y="1236134"/>
            <a:ext cx="6934200" cy="0"/>
          </a:xfrm>
          <a:prstGeom prst="line">
            <a:avLst/>
          </a:prstGeom>
          <a:noFill/>
          <a:ln w="25400">
            <a:solidFill>
              <a:schemeClr val="bg2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0" name="Line 107"/>
          <p:cNvSpPr>
            <a:spLocks noChangeShapeType="1"/>
          </p:cNvSpPr>
          <p:nvPr/>
        </p:nvSpPr>
        <p:spPr bwMode="auto">
          <a:xfrm>
            <a:off x="611560" y="1772816"/>
            <a:ext cx="6934200" cy="0"/>
          </a:xfrm>
          <a:prstGeom prst="line">
            <a:avLst/>
          </a:prstGeom>
          <a:noFill/>
          <a:ln w="25400">
            <a:solidFill>
              <a:schemeClr val="bg2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1" name="Line 107"/>
          <p:cNvSpPr>
            <a:spLocks noChangeShapeType="1"/>
          </p:cNvSpPr>
          <p:nvPr/>
        </p:nvSpPr>
        <p:spPr bwMode="auto">
          <a:xfrm>
            <a:off x="611560" y="2547970"/>
            <a:ext cx="6934200" cy="0"/>
          </a:xfrm>
          <a:prstGeom prst="line">
            <a:avLst/>
          </a:prstGeom>
          <a:noFill/>
          <a:ln w="25400">
            <a:solidFill>
              <a:schemeClr val="bg2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2" name="Line 107"/>
          <p:cNvSpPr>
            <a:spLocks noChangeShapeType="1"/>
          </p:cNvSpPr>
          <p:nvPr/>
        </p:nvSpPr>
        <p:spPr bwMode="auto">
          <a:xfrm>
            <a:off x="611560" y="3340058"/>
            <a:ext cx="6934200" cy="0"/>
          </a:xfrm>
          <a:prstGeom prst="line">
            <a:avLst/>
          </a:prstGeom>
          <a:noFill/>
          <a:ln w="25400">
            <a:solidFill>
              <a:schemeClr val="bg2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3" name="Line 107"/>
          <p:cNvSpPr>
            <a:spLocks noChangeShapeType="1"/>
          </p:cNvSpPr>
          <p:nvPr/>
        </p:nvSpPr>
        <p:spPr bwMode="auto">
          <a:xfrm>
            <a:off x="611560" y="4094006"/>
            <a:ext cx="6934200" cy="0"/>
          </a:xfrm>
          <a:prstGeom prst="line">
            <a:avLst/>
          </a:prstGeom>
          <a:noFill/>
          <a:ln w="25400">
            <a:solidFill>
              <a:schemeClr val="bg2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pic>
        <p:nvPicPr>
          <p:cNvPr id="14" name="Picture 21" descr="C:\Users\Ivana\Desktop\Veolia\mycka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692696"/>
            <a:ext cx="1422150" cy="142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1793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C:\Lada\IBRS\template\podklady\titulni str patic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9144000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7" name="Text Box 35"/>
          <p:cNvSpPr txBox="1">
            <a:spLocks noChangeArrowheads="1"/>
          </p:cNvSpPr>
          <p:nvPr/>
        </p:nvSpPr>
        <p:spPr bwMode="auto">
          <a:xfrm>
            <a:off x="8229600" y="6553200"/>
            <a:ext cx="5334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1pPr>
            <a:lvl2pPr marL="742950" indent="-28575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2pPr>
            <a:lvl3pPr marL="11430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3pPr>
            <a:lvl4pPr marL="16002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4pPr>
            <a:lvl5pPr marL="20574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fld id="{BF371E43-FB96-4E10-B652-6E349A3DCAA5}" type="slidenum">
              <a:rPr lang="cs-CZ" altLang="cs-CZ" b="0">
                <a:solidFill>
                  <a:schemeClr val="bg2"/>
                </a:solidFill>
                <a:latin typeface="Impact" pitchFamily="34" charset="0"/>
              </a:rPr>
              <a:pPr eaLnBrk="1" hangingPunct="1">
                <a:lnSpc>
                  <a:spcPct val="90000"/>
                </a:lnSpc>
              </a:pPr>
              <a:t>15</a:t>
            </a:fld>
            <a:endParaRPr lang="cs-CZ" altLang="cs-CZ" b="0">
              <a:solidFill>
                <a:schemeClr val="bg2"/>
              </a:solidFill>
              <a:latin typeface="Impact" pitchFamily="34" charset="0"/>
            </a:endParaRPr>
          </a:p>
        </p:txBody>
      </p:sp>
      <p:sp>
        <p:nvSpPr>
          <p:cNvPr id="77828" name="Rectangle 8"/>
          <p:cNvSpPr>
            <a:spLocks noChangeArrowheads="1"/>
          </p:cNvSpPr>
          <p:nvPr/>
        </p:nvSpPr>
        <p:spPr bwMode="auto">
          <a:xfrm>
            <a:off x="381000" y="188913"/>
            <a:ext cx="8763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1pPr>
            <a:lvl2pPr marL="742950" indent="-28575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2pPr>
            <a:lvl3pPr marL="11430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3pPr>
            <a:lvl4pPr marL="16002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4pPr>
            <a:lvl5pPr marL="20574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9pPr>
          </a:lstStyle>
          <a:p>
            <a:pPr algn="l" eaLnBrk="1" hangingPunct="1">
              <a:lnSpc>
                <a:spcPct val="85000"/>
              </a:lnSpc>
            </a:pPr>
            <a:r>
              <a:rPr lang="cs-CZ" altLang="cs-CZ" sz="2800" b="0" dirty="0">
                <a:solidFill>
                  <a:srgbClr val="0066CC"/>
                </a:solidFill>
                <a:latin typeface="Impact" pitchFamily="34" charset="0"/>
              </a:rPr>
              <a:t>86% majitelů myčky má úspornou myčku typu A+.</a:t>
            </a:r>
          </a:p>
        </p:txBody>
      </p:sp>
      <p:sp>
        <p:nvSpPr>
          <p:cNvPr id="77829" name="Rectangle 4"/>
          <p:cNvSpPr>
            <a:spLocks noChangeArrowheads="1"/>
          </p:cNvSpPr>
          <p:nvPr/>
        </p:nvSpPr>
        <p:spPr bwMode="auto">
          <a:xfrm>
            <a:off x="323850" y="5364163"/>
            <a:ext cx="69913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1pPr>
            <a:lvl2pPr marL="742950" indent="-28575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2pPr>
            <a:lvl3pPr marL="11430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3pPr>
            <a:lvl4pPr marL="16002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4pPr>
            <a:lvl5pPr marL="20574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9pPr>
          </a:lstStyle>
          <a:p>
            <a:pPr algn="l" fontAlgn="b">
              <a:buFont typeface="Wingdings" pitchFamily="2" charset="2"/>
              <a:buNone/>
            </a:pPr>
            <a:r>
              <a:rPr lang="cs-CZ" altLang="cs-CZ" b="0">
                <a:solidFill>
                  <a:schemeClr val="tx1"/>
                </a:solidFill>
                <a:latin typeface="Impact" pitchFamily="34" charset="0"/>
              </a:rPr>
              <a:t>Q5) Používáte ve Vaší domácnosti úspornou myčku typu A+? (odpovídají pouze ti, kteří mají myčku)</a:t>
            </a:r>
          </a:p>
        </p:txBody>
      </p:sp>
      <p:sp>
        <p:nvSpPr>
          <p:cNvPr id="6" name="Rectangle 127"/>
          <p:cNvSpPr>
            <a:spLocks noChangeArrowheads="1"/>
          </p:cNvSpPr>
          <p:nvPr/>
        </p:nvSpPr>
        <p:spPr bwMode="auto">
          <a:xfrm>
            <a:off x="7218363" y="5364163"/>
            <a:ext cx="16557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1pPr>
            <a:lvl2pPr marL="742950" indent="-28575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2pPr>
            <a:lvl3pPr marL="11430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3pPr>
            <a:lvl4pPr marL="16002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4pPr>
            <a:lvl5pPr marL="20574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AU" altLang="cs-CZ" b="0">
                <a:solidFill>
                  <a:srgbClr val="7F7F7F"/>
                </a:solidFill>
                <a:latin typeface="Impact" pitchFamily="34" charset="0"/>
              </a:rPr>
              <a:t>(s</a:t>
            </a:r>
            <a:r>
              <a:rPr lang="cs-CZ" altLang="cs-CZ" b="0">
                <a:solidFill>
                  <a:srgbClr val="7F7F7F"/>
                </a:solidFill>
                <a:latin typeface="Impact" pitchFamily="34" charset="0"/>
              </a:rPr>
              <a:t>tat. chyba</a:t>
            </a:r>
            <a:r>
              <a:rPr lang="en-AU" altLang="cs-CZ" b="0">
                <a:solidFill>
                  <a:srgbClr val="7F7F7F"/>
                </a:solidFill>
                <a:latin typeface="Impact" pitchFamily="34" charset="0"/>
              </a:rPr>
              <a:t>: max.</a:t>
            </a:r>
            <a:r>
              <a:rPr lang="cs-CZ" altLang="cs-CZ" b="0">
                <a:solidFill>
                  <a:srgbClr val="7F7F7F"/>
                </a:solidFill>
                <a:latin typeface="Impact" pitchFamily="34" charset="0"/>
              </a:rPr>
              <a:t> 11,0</a:t>
            </a:r>
            <a:r>
              <a:rPr lang="en-AU" altLang="cs-CZ" b="0">
                <a:solidFill>
                  <a:srgbClr val="7F7F7F"/>
                </a:solidFill>
                <a:latin typeface="Impact" pitchFamily="34" charset="0"/>
              </a:rPr>
              <a:t>%)</a:t>
            </a:r>
          </a:p>
        </p:txBody>
      </p:sp>
      <p:graphicFrame>
        <p:nvGraphicFramePr>
          <p:cNvPr id="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9419407"/>
              </p:ext>
            </p:extLst>
          </p:nvPr>
        </p:nvGraphicFramePr>
        <p:xfrm>
          <a:off x="203200" y="889000"/>
          <a:ext cx="6910388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7832" name="Line 107"/>
          <p:cNvSpPr>
            <a:spLocks noChangeShapeType="1"/>
          </p:cNvSpPr>
          <p:nvPr/>
        </p:nvSpPr>
        <p:spPr bwMode="auto">
          <a:xfrm>
            <a:off x="609600" y="1236134"/>
            <a:ext cx="6934200" cy="0"/>
          </a:xfrm>
          <a:prstGeom prst="line">
            <a:avLst/>
          </a:prstGeom>
          <a:noFill/>
          <a:ln w="25400">
            <a:solidFill>
              <a:schemeClr val="bg2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0" name="Line 107"/>
          <p:cNvSpPr>
            <a:spLocks noChangeShapeType="1"/>
          </p:cNvSpPr>
          <p:nvPr/>
        </p:nvSpPr>
        <p:spPr bwMode="auto">
          <a:xfrm>
            <a:off x="611560" y="1772816"/>
            <a:ext cx="6934200" cy="0"/>
          </a:xfrm>
          <a:prstGeom prst="line">
            <a:avLst/>
          </a:prstGeom>
          <a:noFill/>
          <a:ln w="25400">
            <a:solidFill>
              <a:schemeClr val="bg2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1" name="Line 107"/>
          <p:cNvSpPr>
            <a:spLocks noChangeShapeType="1"/>
          </p:cNvSpPr>
          <p:nvPr/>
        </p:nvSpPr>
        <p:spPr bwMode="auto">
          <a:xfrm>
            <a:off x="611560" y="2547970"/>
            <a:ext cx="6934200" cy="0"/>
          </a:xfrm>
          <a:prstGeom prst="line">
            <a:avLst/>
          </a:prstGeom>
          <a:noFill/>
          <a:ln w="25400">
            <a:solidFill>
              <a:schemeClr val="bg2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2" name="Line 107"/>
          <p:cNvSpPr>
            <a:spLocks noChangeShapeType="1"/>
          </p:cNvSpPr>
          <p:nvPr/>
        </p:nvSpPr>
        <p:spPr bwMode="auto">
          <a:xfrm>
            <a:off x="611560" y="3340058"/>
            <a:ext cx="6934200" cy="0"/>
          </a:xfrm>
          <a:prstGeom prst="line">
            <a:avLst/>
          </a:prstGeom>
          <a:noFill/>
          <a:ln w="25400">
            <a:solidFill>
              <a:schemeClr val="bg2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3" name="Line 107"/>
          <p:cNvSpPr>
            <a:spLocks noChangeShapeType="1"/>
          </p:cNvSpPr>
          <p:nvPr/>
        </p:nvSpPr>
        <p:spPr bwMode="auto">
          <a:xfrm>
            <a:off x="611560" y="4115212"/>
            <a:ext cx="6934200" cy="0"/>
          </a:xfrm>
          <a:prstGeom prst="line">
            <a:avLst/>
          </a:prstGeom>
          <a:noFill/>
          <a:ln w="25400">
            <a:solidFill>
              <a:schemeClr val="bg2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pic>
        <p:nvPicPr>
          <p:cNvPr id="14" name="Picture 21" descr="C:\Users\Ivana\Desktop\Veolia\mycka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692696"/>
            <a:ext cx="1422150" cy="142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1" descr="Výsledek obrázku pro štítek a+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060848"/>
            <a:ext cx="1427761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46491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C:\Lada\IBRS\template\podklady\titulni str patic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9144000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3" name="Text Box 35"/>
          <p:cNvSpPr txBox="1">
            <a:spLocks noChangeArrowheads="1"/>
          </p:cNvSpPr>
          <p:nvPr/>
        </p:nvSpPr>
        <p:spPr bwMode="auto">
          <a:xfrm>
            <a:off x="8229600" y="6553200"/>
            <a:ext cx="5334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1pPr>
            <a:lvl2pPr marL="742950" indent="-28575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2pPr>
            <a:lvl3pPr marL="11430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3pPr>
            <a:lvl4pPr marL="16002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4pPr>
            <a:lvl5pPr marL="20574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fld id="{8E15F2D9-DD33-4158-8B1F-1D4125970E05}" type="slidenum">
              <a:rPr lang="cs-CZ" altLang="cs-CZ" b="0">
                <a:solidFill>
                  <a:schemeClr val="bg2"/>
                </a:solidFill>
                <a:latin typeface="Impact" pitchFamily="34" charset="0"/>
              </a:rPr>
              <a:pPr eaLnBrk="1" hangingPunct="1">
                <a:lnSpc>
                  <a:spcPct val="90000"/>
                </a:lnSpc>
              </a:pPr>
              <a:t>16</a:t>
            </a:fld>
            <a:endParaRPr lang="cs-CZ" altLang="cs-CZ" b="0">
              <a:solidFill>
                <a:schemeClr val="bg2"/>
              </a:solidFill>
              <a:latin typeface="Impact" pitchFamily="34" charset="0"/>
            </a:endParaRPr>
          </a:p>
        </p:txBody>
      </p:sp>
      <p:sp>
        <p:nvSpPr>
          <p:cNvPr id="76804" name="Rectangle 8"/>
          <p:cNvSpPr>
            <a:spLocks noChangeArrowheads="1"/>
          </p:cNvSpPr>
          <p:nvPr/>
        </p:nvSpPr>
        <p:spPr bwMode="auto">
          <a:xfrm>
            <a:off x="381000" y="188913"/>
            <a:ext cx="8763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1pPr>
            <a:lvl2pPr marL="742950" indent="-28575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2pPr>
            <a:lvl3pPr marL="11430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3pPr>
            <a:lvl4pPr marL="16002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4pPr>
            <a:lvl5pPr marL="20574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9pPr>
          </a:lstStyle>
          <a:p>
            <a:pPr algn="l" eaLnBrk="1" hangingPunct="1">
              <a:lnSpc>
                <a:spcPct val="85000"/>
              </a:lnSpc>
            </a:pPr>
            <a:r>
              <a:rPr lang="cs-CZ" altLang="cs-CZ" sz="2800" b="0" dirty="0">
                <a:solidFill>
                  <a:srgbClr val="0066CC"/>
                </a:solidFill>
                <a:latin typeface="Impact" pitchFamily="34" charset="0"/>
              </a:rPr>
              <a:t>Frekvence praní roste s velikostí domácnosti a se vzděláním, častěji perou mladší a obyvatelé RD.</a:t>
            </a:r>
          </a:p>
        </p:txBody>
      </p:sp>
      <p:sp>
        <p:nvSpPr>
          <p:cNvPr id="76805" name="Rectangle 4"/>
          <p:cNvSpPr>
            <a:spLocks noChangeArrowheads="1"/>
          </p:cNvSpPr>
          <p:nvPr/>
        </p:nvSpPr>
        <p:spPr bwMode="auto">
          <a:xfrm>
            <a:off x="323850" y="5364163"/>
            <a:ext cx="69913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1pPr>
            <a:lvl2pPr marL="742950" indent="-28575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2pPr>
            <a:lvl3pPr marL="11430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3pPr>
            <a:lvl4pPr marL="16002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4pPr>
            <a:lvl5pPr marL="20574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9pPr>
          </a:lstStyle>
          <a:p>
            <a:pPr algn="l" fontAlgn="b">
              <a:buFont typeface="Wingdings" pitchFamily="2" charset="2"/>
              <a:buNone/>
            </a:pPr>
            <a:r>
              <a:rPr lang="cs-CZ" altLang="cs-CZ" b="0">
                <a:solidFill>
                  <a:schemeClr val="tx1"/>
                </a:solidFill>
                <a:latin typeface="Impact" pitchFamily="34" charset="0"/>
              </a:rPr>
              <a:t>Q6) Jak často ve Vaší domácnosti perete?</a:t>
            </a:r>
          </a:p>
        </p:txBody>
      </p:sp>
      <p:sp>
        <p:nvSpPr>
          <p:cNvPr id="6" name="Rectangle 127"/>
          <p:cNvSpPr>
            <a:spLocks noChangeArrowheads="1"/>
          </p:cNvSpPr>
          <p:nvPr/>
        </p:nvSpPr>
        <p:spPr bwMode="auto">
          <a:xfrm>
            <a:off x="7218363" y="5364163"/>
            <a:ext cx="16224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1pPr>
            <a:lvl2pPr marL="742950" indent="-28575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2pPr>
            <a:lvl3pPr marL="11430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3pPr>
            <a:lvl4pPr marL="16002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4pPr>
            <a:lvl5pPr marL="20574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AU" altLang="cs-CZ" b="0">
                <a:solidFill>
                  <a:srgbClr val="7F7F7F"/>
                </a:solidFill>
                <a:latin typeface="Impact" pitchFamily="34" charset="0"/>
              </a:rPr>
              <a:t>(s</a:t>
            </a:r>
            <a:r>
              <a:rPr lang="cs-CZ" altLang="cs-CZ" b="0">
                <a:solidFill>
                  <a:srgbClr val="7F7F7F"/>
                </a:solidFill>
                <a:latin typeface="Impact" pitchFamily="34" charset="0"/>
              </a:rPr>
              <a:t>tat. chyba</a:t>
            </a:r>
            <a:r>
              <a:rPr lang="en-AU" altLang="cs-CZ" b="0">
                <a:solidFill>
                  <a:srgbClr val="7F7F7F"/>
                </a:solidFill>
                <a:latin typeface="Impact" pitchFamily="34" charset="0"/>
              </a:rPr>
              <a:t>: max.</a:t>
            </a:r>
            <a:r>
              <a:rPr lang="cs-CZ" altLang="cs-CZ" b="0">
                <a:solidFill>
                  <a:srgbClr val="7F7F7F"/>
                </a:solidFill>
                <a:latin typeface="Impact" pitchFamily="34" charset="0"/>
              </a:rPr>
              <a:t> 9,5</a:t>
            </a:r>
            <a:r>
              <a:rPr lang="en-AU" altLang="cs-CZ" b="0">
                <a:solidFill>
                  <a:srgbClr val="7F7F7F"/>
                </a:solidFill>
                <a:latin typeface="Impact" pitchFamily="34" charset="0"/>
              </a:rPr>
              <a:t>%)</a:t>
            </a:r>
          </a:p>
        </p:txBody>
      </p:sp>
      <p:graphicFrame>
        <p:nvGraphicFramePr>
          <p:cNvPr id="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6367004"/>
              </p:ext>
            </p:extLst>
          </p:nvPr>
        </p:nvGraphicFramePr>
        <p:xfrm>
          <a:off x="203200" y="889000"/>
          <a:ext cx="6910388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6808" name="Line 107"/>
          <p:cNvSpPr>
            <a:spLocks noChangeShapeType="1"/>
          </p:cNvSpPr>
          <p:nvPr/>
        </p:nvSpPr>
        <p:spPr bwMode="auto">
          <a:xfrm>
            <a:off x="609600" y="1236134"/>
            <a:ext cx="6934200" cy="0"/>
          </a:xfrm>
          <a:prstGeom prst="line">
            <a:avLst/>
          </a:prstGeom>
          <a:noFill/>
          <a:ln w="25400">
            <a:solidFill>
              <a:schemeClr val="bg2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0" name="Line 107"/>
          <p:cNvSpPr>
            <a:spLocks noChangeShapeType="1"/>
          </p:cNvSpPr>
          <p:nvPr/>
        </p:nvSpPr>
        <p:spPr bwMode="auto">
          <a:xfrm>
            <a:off x="611560" y="1772816"/>
            <a:ext cx="6934200" cy="0"/>
          </a:xfrm>
          <a:prstGeom prst="line">
            <a:avLst/>
          </a:prstGeom>
          <a:noFill/>
          <a:ln w="25400">
            <a:solidFill>
              <a:schemeClr val="bg2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1" name="Line 107"/>
          <p:cNvSpPr>
            <a:spLocks noChangeShapeType="1"/>
          </p:cNvSpPr>
          <p:nvPr/>
        </p:nvSpPr>
        <p:spPr bwMode="auto">
          <a:xfrm>
            <a:off x="611560" y="2547970"/>
            <a:ext cx="6934200" cy="0"/>
          </a:xfrm>
          <a:prstGeom prst="line">
            <a:avLst/>
          </a:prstGeom>
          <a:noFill/>
          <a:ln w="25400">
            <a:solidFill>
              <a:schemeClr val="bg2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2" name="Line 107"/>
          <p:cNvSpPr>
            <a:spLocks noChangeShapeType="1"/>
          </p:cNvSpPr>
          <p:nvPr/>
        </p:nvSpPr>
        <p:spPr bwMode="auto">
          <a:xfrm>
            <a:off x="611560" y="3340058"/>
            <a:ext cx="6934200" cy="0"/>
          </a:xfrm>
          <a:prstGeom prst="line">
            <a:avLst/>
          </a:prstGeom>
          <a:noFill/>
          <a:ln w="25400">
            <a:solidFill>
              <a:schemeClr val="bg2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3" name="Line 107"/>
          <p:cNvSpPr>
            <a:spLocks noChangeShapeType="1"/>
          </p:cNvSpPr>
          <p:nvPr/>
        </p:nvSpPr>
        <p:spPr bwMode="auto">
          <a:xfrm>
            <a:off x="611560" y="4115212"/>
            <a:ext cx="6934200" cy="0"/>
          </a:xfrm>
          <a:prstGeom prst="line">
            <a:avLst/>
          </a:prstGeom>
          <a:noFill/>
          <a:ln w="25400">
            <a:solidFill>
              <a:schemeClr val="bg2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pic>
        <p:nvPicPr>
          <p:cNvPr id="14" name="Picture 19" descr="C:\Users\Ivana\Desktop\Veolia\pracka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875394"/>
            <a:ext cx="1257462" cy="125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3707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C:\Lada\IBRS\template\podklady\titulni str patic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9144000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5" name="Text Box 35"/>
          <p:cNvSpPr txBox="1">
            <a:spLocks noChangeArrowheads="1"/>
          </p:cNvSpPr>
          <p:nvPr/>
        </p:nvSpPr>
        <p:spPr bwMode="auto">
          <a:xfrm>
            <a:off x="8229600" y="6553200"/>
            <a:ext cx="5334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1pPr>
            <a:lvl2pPr marL="742950" indent="-28575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2pPr>
            <a:lvl3pPr marL="11430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3pPr>
            <a:lvl4pPr marL="16002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4pPr>
            <a:lvl5pPr marL="20574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fld id="{3D92B71C-4F80-4565-9509-6D7F6966231F}" type="slidenum">
              <a:rPr lang="cs-CZ" altLang="cs-CZ" b="0">
                <a:solidFill>
                  <a:schemeClr val="bg2"/>
                </a:solidFill>
                <a:latin typeface="Impact" pitchFamily="34" charset="0"/>
              </a:rPr>
              <a:pPr eaLnBrk="1" hangingPunct="1">
                <a:lnSpc>
                  <a:spcPct val="90000"/>
                </a:lnSpc>
              </a:pPr>
              <a:t>17</a:t>
            </a:fld>
            <a:endParaRPr lang="cs-CZ" altLang="cs-CZ" b="0">
              <a:solidFill>
                <a:schemeClr val="bg2"/>
              </a:solidFill>
              <a:latin typeface="Impact" pitchFamily="34" charset="0"/>
            </a:endParaRPr>
          </a:p>
        </p:txBody>
      </p:sp>
      <p:sp>
        <p:nvSpPr>
          <p:cNvPr id="79876" name="Rectangle 8"/>
          <p:cNvSpPr>
            <a:spLocks noChangeArrowheads="1"/>
          </p:cNvSpPr>
          <p:nvPr/>
        </p:nvSpPr>
        <p:spPr bwMode="auto">
          <a:xfrm>
            <a:off x="381000" y="188913"/>
            <a:ext cx="8763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1pPr>
            <a:lvl2pPr marL="742950" indent="-28575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2pPr>
            <a:lvl3pPr marL="11430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3pPr>
            <a:lvl4pPr marL="16002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4pPr>
            <a:lvl5pPr marL="20574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9pPr>
          </a:lstStyle>
          <a:p>
            <a:pPr algn="l" eaLnBrk="1" hangingPunct="1">
              <a:lnSpc>
                <a:spcPct val="85000"/>
              </a:lnSpc>
            </a:pPr>
            <a:r>
              <a:rPr lang="cs-CZ" altLang="cs-CZ" sz="2800" b="0" dirty="0">
                <a:solidFill>
                  <a:srgbClr val="0066CC"/>
                </a:solidFill>
                <a:latin typeface="Impact" pitchFamily="34" charset="0"/>
              </a:rPr>
              <a:t>2/3 používají při praní úsporný režim, častěji vzdělanější a obyvatelé RD.</a:t>
            </a:r>
          </a:p>
        </p:txBody>
      </p:sp>
      <p:sp>
        <p:nvSpPr>
          <p:cNvPr id="79877" name="Rectangle 4"/>
          <p:cNvSpPr>
            <a:spLocks noChangeArrowheads="1"/>
          </p:cNvSpPr>
          <p:nvPr/>
        </p:nvSpPr>
        <p:spPr bwMode="auto">
          <a:xfrm>
            <a:off x="323850" y="5204048"/>
            <a:ext cx="8820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1pPr>
            <a:lvl2pPr marL="742950" indent="-28575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2pPr>
            <a:lvl3pPr marL="11430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3pPr>
            <a:lvl4pPr marL="16002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4pPr>
            <a:lvl5pPr marL="20574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9pPr>
          </a:lstStyle>
          <a:p>
            <a:pPr algn="l" fontAlgn="b">
              <a:buFont typeface="Wingdings" pitchFamily="2" charset="2"/>
              <a:buNone/>
            </a:pPr>
            <a:r>
              <a:rPr lang="cs-CZ" altLang="cs-CZ" b="0" dirty="0">
                <a:solidFill>
                  <a:schemeClr val="tx1"/>
                </a:solidFill>
                <a:latin typeface="Impact" pitchFamily="34" charset="0"/>
              </a:rPr>
              <a:t>Q7) Používáte při praní ve Vaší pračce úsporný režim, kdy pračka nemusí být zcela naplněná a odčerpá si přesně stanovené množství vody podle potřeby?</a:t>
            </a:r>
          </a:p>
        </p:txBody>
      </p:sp>
      <p:sp>
        <p:nvSpPr>
          <p:cNvPr id="6" name="Rectangle 127"/>
          <p:cNvSpPr>
            <a:spLocks noChangeArrowheads="1"/>
          </p:cNvSpPr>
          <p:nvPr/>
        </p:nvSpPr>
        <p:spPr bwMode="auto">
          <a:xfrm>
            <a:off x="7270055" y="5390150"/>
            <a:ext cx="16224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1pPr>
            <a:lvl2pPr marL="742950" indent="-28575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2pPr>
            <a:lvl3pPr marL="11430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3pPr>
            <a:lvl4pPr marL="16002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4pPr>
            <a:lvl5pPr marL="20574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AU" altLang="cs-CZ" b="0">
                <a:solidFill>
                  <a:srgbClr val="7F7F7F"/>
                </a:solidFill>
                <a:latin typeface="Impact" pitchFamily="34" charset="0"/>
              </a:rPr>
              <a:t>(s</a:t>
            </a:r>
            <a:r>
              <a:rPr lang="cs-CZ" altLang="cs-CZ" b="0">
                <a:solidFill>
                  <a:srgbClr val="7F7F7F"/>
                </a:solidFill>
                <a:latin typeface="Impact" pitchFamily="34" charset="0"/>
              </a:rPr>
              <a:t>tat. chyba</a:t>
            </a:r>
            <a:r>
              <a:rPr lang="en-AU" altLang="cs-CZ" b="0">
                <a:solidFill>
                  <a:srgbClr val="7F7F7F"/>
                </a:solidFill>
                <a:latin typeface="Impact" pitchFamily="34" charset="0"/>
              </a:rPr>
              <a:t>: max.</a:t>
            </a:r>
            <a:r>
              <a:rPr lang="cs-CZ" altLang="cs-CZ" b="0">
                <a:solidFill>
                  <a:srgbClr val="7F7F7F"/>
                </a:solidFill>
                <a:latin typeface="Impact" pitchFamily="34" charset="0"/>
              </a:rPr>
              <a:t> 9,5</a:t>
            </a:r>
            <a:r>
              <a:rPr lang="en-AU" altLang="cs-CZ" b="0">
                <a:solidFill>
                  <a:srgbClr val="7F7F7F"/>
                </a:solidFill>
                <a:latin typeface="Impact" pitchFamily="34" charset="0"/>
              </a:rPr>
              <a:t>%)</a:t>
            </a:r>
          </a:p>
        </p:txBody>
      </p:sp>
      <p:graphicFrame>
        <p:nvGraphicFramePr>
          <p:cNvPr id="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9003572"/>
              </p:ext>
            </p:extLst>
          </p:nvPr>
        </p:nvGraphicFramePr>
        <p:xfrm>
          <a:off x="203200" y="889000"/>
          <a:ext cx="6910388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9880" name="Line 107"/>
          <p:cNvSpPr>
            <a:spLocks noChangeShapeType="1"/>
          </p:cNvSpPr>
          <p:nvPr/>
        </p:nvSpPr>
        <p:spPr bwMode="auto">
          <a:xfrm>
            <a:off x="609600" y="1236134"/>
            <a:ext cx="6934200" cy="0"/>
          </a:xfrm>
          <a:prstGeom prst="line">
            <a:avLst/>
          </a:prstGeom>
          <a:noFill/>
          <a:ln w="25400">
            <a:solidFill>
              <a:schemeClr val="bg2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0" name="Line 107"/>
          <p:cNvSpPr>
            <a:spLocks noChangeShapeType="1"/>
          </p:cNvSpPr>
          <p:nvPr/>
        </p:nvSpPr>
        <p:spPr bwMode="auto">
          <a:xfrm>
            <a:off x="611560" y="1772816"/>
            <a:ext cx="6934200" cy="0"/>
          </a:xfrm>
          <a:prstGeom prst="line">
            <a:avLst/>
          </a:prstGeom>
          <a:noFill/>
          <a:ln w="25400">
            <a:solidFill>
              <a:schemeClr val="bg2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1" name="Line 107"/>
          <p:cNvSpPr>
            <a:spLocks noChangeShapeType="1"/>
          </p:cNvSpPr>
          <p:nvPr/>
        </p:nvSpPr>
        <p:spPr bwMode="auto">
          <a:xfrm>
            <a:off x="611560" y="2547970"/>
            <a:ext cx="6934200" cy="0"/>
          </a:xfrm>
          <a:prstGeom prst="line">
            <a:avLst/>
          </a:prstGeom>
          <a:noFill/>
          <a:ln w="25400">
            <a:solidFill>
              <a:schemeClr val="bg2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2" name="Line 107"/>
          <p:cNvSpPr>
            <a:spLocks noChangeShapeType="1"/>
          </p:cNvSpPr>
          <p:nvPr/>
        </p:nvSpPr>
        <p:spPr bwMode="auto">
          <a:xfrm>
            <a:off x="611560" y="3327319"/>
            <a:ext cx="6934200" cy="0"/>
          </a:xfrm>
          <a:prstGeom prst="line">
            <a:avLst/>
          </a:prstGeom>
          <a:noFill/>
          <a:ln w="25400">
            <a:solidFill>
              <a:schemeClr val="bg2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3" name="Line 107"/>
          <p:cNvSpPr>
            <a:spLocks noChangeShapeType="1"/>
          </p:cNvSpPr>
          <p:nvPr/>
        </p:nvSpPr>
        <p:spPr bwMode="auto">
          <a:xfrm>
            <a:off x="611560" y="4102473"/>
            <a:ext cx="6934200" cy="0"/>
          </a:xfrm>
          <a:prstGeom prst="line">
            <a:avLst/>
          </a:prstGeom>
          <a:noFill/>
          <a:ln w="25400">
            <a:solidFill>
              <a:schemeClr val="bg2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pic>
        <p:nvPicPr>
          <p:cNvPr id="14" name="Picture 19" descr="C:\Users\Ivana\Desktop\Veolia\pracka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875394"/>
            <a:ext cx="1257462" cy="125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3587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C:\Lada\IBRS\template\podklady\titulni str patic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9144000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9" name="Text Box 35"/>
          <p:cNvSpPr txBox="1">
            <a:spLocks noChangeArrowheads="1"/>
          </p:cNvSpPr>
          <p:nvPr/>
        </p:nvSpPr>
        <p:spPr bwMode="auto">
          <a:xfrm>
            <a:off x="8229600" y="6553200"/>
            <a:ext cx="5334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1pPr>
            <a:lvl2pPr marL="742950" indent="-28575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2pPr>
            <a:lvl3pPr marL="11430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3pPr>
            <a:lvl4pPr marL="16002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4pPr>
            <a:lvl5pPr marL="20574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fld id="{BD69AD02-79C6-4702-88B7-126D40288FF4}" type="slidenum">
              <a:rPr lang="cs-CZ" altLang="cs-CZ" b="0">
                <a:solidFill>
                  <a:schemeClr val="bg2"/>
                </a:solidFill>
                <a:latin typeface="Impact" pitchFamily="34" charset="0"/>
              </a:rPr>
              <a:pPr eaLnBrk="1" hangingPunct="1">
                <a:lnSpc>
                  <a:spcPct val="90000"/>
                </a:lnSpc>
              </a:pPr>
              <a:t>18</a:t>
            </a:fld>
            <a:endParaRPr lang="cs-CZ" altLang="cs-CZ" b="0">
              <a:solidFill>
                <a:schemeClr val="bg2"/>
              </a:solidFill>
              <a:latin typeface="Impact" pitchFamily="34" charset="0"/>
            </a:endParaRPr>
          </a:p>
        </p:txBody>
      </p:sp>
      <p:sp>
        <p:nvSpPr>
          <p:cNvPr id="80900" name="Rectangle 8"/>
          <p:cNvSpPr>
            <a:spLocks noChangeArrowheads="1"/>
          </p:cNvSpPr>
          <p:nvPr/>
        </p:nvSpPr>
        <p:spPr bwMode="auto">
          <a:xfrm>
            <a:off x="381000" y="188913"/>
            <a:ext cx="8763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1pPr>
            <a:lvl2pPr marL="742950" indent="-28575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2pPr>
            <a:lvl3pPr marL="11430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3pPr>
            <a:lvl4pPr marL="16002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4pPr>
            <a:lvl5pPr marL="20574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9pPr>
          </a:lstStyle>
          <a:p>
            <a:pPr algn="l" eaLnBrk="1" hangingPunct="1">
              <a:lnSpc>
                <a:spcPct val="85000"/>
              </a:lnSpc>
            </a:pPr>
            <a:r>
              <a:rPr lang="cs-CZ" altLang="cs-CZ" sz="2800" b="0" dirty="0">
                <a:solidFill>
                  <a:srgbClr val="0066CC"/>
                </a:solidFill>
                <a:latin typeface="Impact" pitchFamily="34" charset="0"/>
              </a:rPr>
              <a:t>Pokojové květiny, častěji mají a zalévají obyvatelé RD.</a:t>
            </a:r>
          </a:p>
        </p:txBody>
      </p:sp>
      <p:sp>
        <p:nvSpPr>
          <p:cNvPr id="80901" name="Rectangle 4"/>
          <p:cNvSpPr>
            <a:spLocks noChangeArrowheads="1"/>
          </p:cNvSpPr>
          <p:nvPr/>
        </p:nvSpPr>
        <p:spPr bwMode="auto">
          <a:xfrm>
            <a:off x="323850" y="5364163"/>
            <a:ext cx="69913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1pPr>
            <a:lvl2pPr marL="742950" indent="-28575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2pPr>
            <a:lvl3pPr marL="11430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3pPr>
            <a:lvl4pPr marL="16002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4pPr>
            <a:lvl5pPr marL="20574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9pPr>
          </a:lstStyle>
          <a:p>
            <a:pPr algn="l" fontAlgn="b">
              <a:buFont typeface="Wingdings" pitchFamily="2" charset="2"/>
              <a:buNone/>
            </a:pPr>
            <a:r>
              <a:rPr lang="cs-CZ" altLang="cs-CZ" b="0">
                <a:solidFill>
                  <a:schemeClr val="tx1"/>
                </a:solidFill>
                <a:latin typeface="Impact" pitchFamily="34" charset="0"/>
              </a:rPr>
              <a:t>Q8) Jak často ve Vaší domácnosti zaléváte květiny?</a:t>
            </a:r>
          </a:p>
        </p:txBody>
      </p:sp>
      <p:sp>
        <p:nvSpPr>
          <p:cNvPr id="6" name="Rectangle 127"/>
          <p:cNvSpPr>
            <a:spLocks noChangeArrowheads="1"/>
          </p:cNvSpPr>
          <p:nvPr/>
        </p:nvSpPr>
        <p:spPr bwMode="auto">
          <a:xfrm>
            <a:off x="7218363" y="5364163"/>
            <a:ext cx="16224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1pPr>
            <a:lvl2pPr marL="742950" indent="-28575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2pPr>
            <a:lvl3pPr marL="11430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3pPr>
            <a:lvl4pPr marL="16002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4pPr>
            <a:lvl5pPr marL="20574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AU" altLang="cs-CZ" b="0">
                <a:solidFill>
                  <a:srgbClr val="7F7F7F"/>
                </a:solidFill>
                <a:latin typeface="Impact" pitchFamily="34" charset="0"/>
              </a:rPr>
              <a:t>(s</a:t>
            </a:r>
            <a:r>
              <a:rPr lang="cs-CZ" altLang="cs-CZ" b="0">
                <a:solidFill>
                  <a:srgbClr val="7F7F7F"/>
                </a:solidFill>
                <a:latin typeface="Impact" pitchFamily="34" charset="0"/>
              </a:rPr>
              <a:t>tat. chyba</a:t>
            </a:r>
            <a:r>
              <a:rPr lang="en-AU" altLang="cs-CZ" b="0">
                <a:solidFill>
                  <a:srgbClr val="7F7F7F"/>
                </a:solidFill>
                <a:latin typeface="Impact" pitchFamily="34" charset="0"/>
              </a:rPr>
              <a:t>: max.</a:t>
            </a:r>
            <a:r>
              <a:rPr lang="cs-CZ" altLang="cs-CZ" b="0">
                <a:solidFill>
                  <a:srgbClr val="7F7F7F"/>
                </a:solidFill>
                <a:latin typeface="Impact" pitchFamily="34" charset="0"/>
              </a:rPr>
              <a:t> 9,5</a:t>
            </a:r>
            <a:r>
              <a:rPr lang="en-AU" altLang="cs-CZ" b="0">
                <a:solidFill>
                  <a:srgbClr val="7F7F7F"/>
                </a:solidFill>
                <a:latin typeface="Impact" pitchFamily="34" charset="0"/>
              </a:rPr>
              <a:t>%)</a:t>
            </a:r>
          </a:p>
        </p:txBody>
      </p:sp>
      <p:graphicFrame>
        <p:nvGraphicFramePr>
          <p:cNvPr id="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4140527"/>
              </p:ext>
            </p:extLst>
          </p:nvPr>
        </p:nvGraphicFramePr>
        <p:xfrm>
          <a:off x="203200" y="889000"/>
          <a:ext cx="6910388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0904" name="Line 107"/>
          <p:cNvSpPr>
            <a:spLocks noChangeShapeType="1"/>
          </p:cNvSpPr>
          <p:nvPr/>
        </p:nvSpPr>
        <p:spPr bwMode="auto">
          <a:xfrm>
            <a:off x="609600" y="1244601"/>
            <a:ext cx="6934200" cy="0"/>
          </a:xfrm>
          <a:prstGeom prst="line">
            <a:avLst/>
          </a:prstGeom>
          <a:noFill/>
          <a:ln w="25400">
            <a:solidFill>
              <a:schemeClr val="bg2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0" name="Line 107"/>
          <p:cNvSpPr>
            <a:spLocks noChangeShapeType="1"/>
          </p:cNvSpPr>
          <p:nvPr/>
        </p:nvSpPr>
        <p:spPr bwMode="auto">
          <a:xfrm>
            <a:off x="611560" y="1772816"/>
            <a:ext cx="6934200" cy="0"/>
          </a:xfrm>
          <a:prstGeom prst="line">
            <a:avLst/>
          </a:prstGeom>
          <a:noFill/>
          <a:ln w="25400">
            <a:solidFill>
              <a:schemeClr val="bg2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1" name="Line 107"/>
          <p:cNvSpPr>
            <a:spLocks noChangeShapeType="1"/>
          </p:cNvSpPr>
          <p:nvPr/>
        </p:nvSpPr>
        <p:spPr bwMode="auto">
          <a:xfrm>
            <a:off x="611560" y="2556437"/>
            <a:ext cx="6934200" cy="0"/>
          </a:xfrm>
          <a:prstGeom prst="line">
            <a:avLst/>
          </a:prstGeom>
          <a:noFill/>
          <a:ln w="25400">
            <a:solidFill>
              <a:schemeClr val="bg2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2" name="Line 107"/>
          <p:cNvSpPr>
            <a:spLocks noChangeShapeType="1"/>
          </p:cNvSpPr>
          <p:nvPr/>
        </p:nvSpPr>
        <p:spPr bwMode="auto">
          <a:xfrm>
            <a:off x="611560" y="3340058"/>
            <a:ext cx="6934200" cy="0"/>
          </a:xfrm>
          <a:prstGeom prst="line">
            <a:avLst/>
          </a:prstGeom>
          <a:noFill/>
          <a:ln w="25400">
            <a:solidFill>
              <a:schemeClr val="bg2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3" name="Line 107"/>
          <p:cNvSpPr>
            <a:spLocks noChangeShapeType="1"/>
          </p:cNvSpPr>
          <p:nvPr/>
        </p:nvSpPr>
        <p:spPr bwMode="auto">
          <a:xfrm>
            <a:off x="611560" y="4123679"/>
            <a:ext cx="6934200" cy="0"/>
          </a:xfrm>
          <a:prstGeom prst="line">
            <a:avLst/>
          </a:prstGeom>
          <a:noFill/>
          <a:ln w="25400">
            <a:solidFill>
              <a:schemeClr val="bg2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pic>
        <p:nvPicPr>
          <p:cNvPr id="14" name="Picture 20" descr="C:\Users\Ivana\Desktop\Veolia\konev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92696"/>
            <a:ext cx="136815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211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C:\Lada\IBRS\template\podklady\titulni str patic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9144000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3" name="Text Box 35"/>
          <p:cNvSpPr txBox="1">
            <a:spLocks noChangeArrowheads="1"/>
          </p:cNvSpPr>
          <p:nvPr/>
        </p:nvSpPr>
        <p:spPr bwMode="auto">
          <a:xfrm>
            <a:off x="8229600" y="6553200"/>
            <a:ext cx="5334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1pPr>
            <a:lvl2pPr marL="742950" indent="-28575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2pPr>
            <a:lvl3pPr marL="11430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3pPr>
            <a:lvl4pPr marL="16002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4pPr>
            <a:lvl5pPr marL="20574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fld id="{C04DEFA3-17A5-4E0B-9DA0-0A079484136F}" type="slidenum">
              <a:rPr lang="cs-CZ" altLang="cs-CZ" b="0">
                <a:solidFill>
                  <a:schemeClr val="bg2"/>
                </a:solidFill>
                <a:latin typeface="Impact" pitchFamily="34" charset="0"/>
              </a:rPr>
              <a:pPr eaLnBrk="1" hangingPunct="1">
                <a:lnSpc>
                  <a:spcPct val="90000"/>
                </a:lnSpc>
              </a:pPr>
              <a:t>19</a:t>
            </a:fld>
            <a:endParaRPr lang="cs-CZ" altLang="cs-CZ" b="0">
              <a:solidFill>
                <a:schemeClr val="bg2"/>
              </a:solidFill>
              <a:latin typeface="Impact" pitchFamily="34" charset="0"/>
            </a:endParaRPr>
          </a:p>
        </p:txBody>
      </p:sp>
      <p:sp>
        <p:nvSpPr>
          <p:cNvPr id="81924" name="Rectangle 8"/>
          <p:cNvSpPr>
            <a:spLocks noChangeArrowheads="1"/>
          </p:cNvSpPr>
          <p:nvPr/>
        </p:nvSpPr>
        <p:spPr bwMode="auto">
          <a:xfrm>
            <a:off x="381000" y="188913"/>
            <a:ext cx="8763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1pPr>
            <a:lvl2pPr marL="742950" indent="-28575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2pPr>
            <a:lvl3pPr marL="11430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3pPr>
            <a:lvl4pPr marL="16002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4pPr>
            <a:lvl5pPr marL="20574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9pPr>
          </a:lstStyle>
          <a:p>
            <a:pPr algn="l" eaLnBrk="1" hangingPunct="1">
              <a:lnSpc>
                <a:spcPct val="85000"/>
              </a:lnSpc>
            </a:pPr>
            <a:r>
              <a:rPr lang="cs-CZ" altLang="cs-CZ" sz="2800" b="0" dirty="0">
                <a:solidFill>
                  <a:srgbClr val="0066CC"/>
                </a:solidFill>
                <a:latin typeface="Impact" pitchFamily="34" charset="0"/>
              </a:rPr>
              <a:t>56 % domkářů zalévá zahradu alespoň 1krát za týden.</a:t>
            </a:r>
          </a:p>
        </p:txBody>
      </p:sp>
      <p:sp>
        <p:nvSpPr>
          <p:cNvPr id="81925" name="Rectangle 4"/>
          <p:cNvSpPr>
            <a:spLocks noChangeArrowheads="1"/>
          </p:cNvSpPr>
          <p:nvPr/>
        </p:nvSpPr>
        <p:spPr bwMode="auto">
          <a:xfrm>
            <a:off x="323850" y="5364163"/>
            <a:ext cx="85153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1pPr>
            <a:lvl2pPr marL="742950" indent="-28575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2pPr>
            <a:lvl3pPr marL="11430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3pPr>
            <a:lvl4pPr marL="16002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4pPr>
            <a:lvl5pPr marL="20574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9pPr>
          </a:lstStyle>
          <a:p>
            <a:pPr algn="l" fontAlgn="b">
              <a:buFont typeface="Wingdings" pitchFamily="2" charset="2"/>
              <a:buNone/>
            </a:pPr>
            <a:r>
              <a:rPr lang="cs-CZ" altLang="cs-CZ" b="0">
                <a:solidFill>
                  <a:schemeClr val="tx1"/>
                </a:solidFill>
                <a:latin typeface="Impact" pitchFamily="34" charset="0"/>
              </a:rPr>
              <a:t>Q9) Jak často zaléváte zahradu nebo záhonky na zahradě v období jara, léta a podzimu? (odpovídají pouze bydlící v RD N=75)</a:t>
            </a:r>
          </a:p>
        </p:txBody>
      </p:sp>
      <p:sp>
        <p:nvSpPr>
          <p:cNvPr id="6" name="Rectangle 127"/>
          <p:cNvSpPr>
            <a:spLocks noChangeArrowheads="1"/>
          </p:cNvSpPr>
          <p:nvPr/>
        </p:nvSpPr>
        <p:spPr bwMode="auto">
          <a:xfrm>
            <a:off x="7218363" y="5135563"/>
            <a:ext cx="16970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1pPr>
            <a:lvl2pPr marL="742950" indent="-28575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2pPr>
            <a:lvl3pPr marL="11430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3pPr>
            <a:lvl4pPr marL="16002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4pPr>
            <a:lvl5pPr marL="20574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AU" altLang="cs-CZ" b="0">
                <a:solidFill>
                  <a:srgbClr val="7F7F7F"/>
                </a:solidFill>
                <a:latin typeface="Impact" pitchFamily="34" charset="0"/>
              </a:rPr>
              <a:t>(s</a:t>
            </a:r>
            <a:r>
              <a:rPr lang="cs-CZ" altLang="cs-CZ" b="0">
                <a:solidFill>
                  <a:srgbClr val="7F7F7F"/>
                </a:solidFill>
                <a:latin typeface="Impact" pitchFamily="34" charset="0"/>
              </a:rPr>
              <a:t>tat. chyba</a:t>
            </a:r>
            <a:r>
              <a:rPr lang="en-AU" altLang="cs-CZ" b="0">
                <a:solidFill>
                  <a:srgbClr val="7F7F7F"/>
                </a:solidFill>
                <a:latin typeface="Impact" pitchFamily="34" charset="0"/>
              </a:rPr>
              <a:t>: max.</a:t>
            </a:r>
            <a:r>
              <a:rPr lang="cs-CZ" altLang="cs-CZ" b="0">
                <a:solidFill>
                  <a:srgbClr val="7F7F7F"/>
                </a:solidFill>
                <a:latin typeface="Impact" pitchFamily="34" charset="0"/>
              </a:rPr>
              <a:t> 20,5</a:t>
            </a:r>
            <a:r>
              <a:rPr lang="en-AU" altLang="cs-CZ" b="0">
                <a:solidFill>
                  <a:srgbClr val="7F7F7F"/>
                </a:solidFill>
                <a:latin typeface="Impact" pitchFamily="34" charset="0"/>
              </a:rPr>
              <a:t>%)</a:t>
            </a:r>
          </a:p>
        </p:txBody>
      </p:sp>
      <p:graphicFrame>
        <p:nvGraphicFramePr>
          <p:cNvPr id="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6418111"/>
              </p:ext>
            </p:extLst>
          </p:nvPr>
        </p:nvGraphicFramePr>
        <p:xfrm>
          <a:off x="203200" y="889000"/>
          <a:ext cx="6910388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1928" name="Line 107"/>
          <p:cNvSpPr>
            <a:spLocks noChangeShapeType="1"/>
          </p:cNvSpPr>
          <p:nvPr/>
        </p:nvSpPr>
        <p:spPr bwMode="auto">
          <a:xfrm>
            <a:off x="609600" y="1236134"/>
            <a:ext cx="6934200" cy="0"/>
          </a:xfrm>
          <a:prstGeom prst="line">
            <a:avLst/>
          </a:prstGeom>
          <a:noFill/>
          <a:ln w="25400">
            <a:solidFill>
              <a:schemeClr val="bg2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81929" name="Text Box 9"/>
          <p:cNvSpPr txBox="1">
            <a:spLocks noChangeArrowheads="1"/>
          </p:cNvSpPr>
          <p:nvPr/>
        </p:nvSpPr>
        <p:spPr bwMode="auto">
          <a:xfrm>
            <a:off x="3048000" y="4132146"/>
            <a:ext cx="1905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dirty="0">
                <a:solidFill>
                  <a:schemeClr val="bg2"/>
                </a:solidFill>
                <a:latin typeface="Impact" pitchFamily="34" charset="0"/>
              </a:rPr>
              <a:t>NEHODNOCENO</a:t>
            </a:r>
          </a:p>
        </p:txBody>
      </p:sp>
      <p:sp>
        <p:nvSpPr>
          <p:cNvPr id="11" name="Line 107"/>
          <p:cNvSpPr>
            <a:spLocks noChangeShapeType="1"/>
          </p:cNvSpPr>
          <p:nvPr/>
        </p:nvSpPr>
        <p:spPr bwMode="auto">
          <a:xfrm>
            <a:off x="611560" y="1772816"/>
            <a:ext cx="6934200" cy="0"/>
          </a:xfrm>
          <a:prstGeom prst="line">
            <a:avLst/>
          </a:prstGeom>
          <a:noFill/>
          <a:ln w="25400">
            <a:solidFill>
              <a:schemeClr val="bg2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2" name="Line 107"/>
          <p:cNvSpPr>
            <a:spLocks noChangeShapeType="1"/>
          </p:cNvSpPr>
          <p:nvPr/>
        </p:nvSpPr>
        <p:spPr bwMode="auto">
          <a:xfrm>
            <a:off x="611560" y="2556437"/>
            <a:ext cx="6934200" cy="0"/>
          </a:xfrm>
          <a:prstGeom prst="line">
            <a:avLst/>
          </a:prstGeom>
          <a:noFill/>
          <a:ln w="25400">
            <a:solidFill>
              <a:schemeClr val="bg2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3" name="Line 107"/>
          <p:cNvSpPr>
            <a:spLocks noChangeShapeType="1"/>
          </p:cNvSpPr>
          <p:nvPr/>
        </p:nvSpPr>
        <p:spPr bwMode="auto">
          <a:xfrm>
            <a:off x="611560" y="3331591"/>
            <a:ext cx="6934200" cy="0"/>
          </a:xfrm>
          <a:prstGeom prst="line">
            <a:avLst/>
          </a:prstGeom>
          <a:noFill/>
          <a:ln w="25400">
            <a:solidFill>
              <a:schemeClr val="bg2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4" name="Line 107"/>
          <p:cNvSpPr>
            <a:spLocks noChangeShapeType="1"/>
          </p:cNvSpPr>
          <p:nvPr/>
        </p:nvSpPr>
        <p:spPr bwMode="auto">
          <a:xfrm>
            <a:off x="611560" y="4115212"/>
            <a:ext cx="6934200" cy="0"/>
          </a:xfrm>
          <a:prstGeom prst="line">
            <a:avLst/>
          </a:prstGeom>
          <a:noFill/>
          <a:ln w="25400">
            <a:solidFill>
              <a:schemeClr val="bg2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grpSp>
        <p:nvGrpSpPr>
          <p:cNvPr id="16" name="Skupina 7"/>
          <p:cNvGrpSpPr>
            <a:grpSpLocks/>
          </p:cNvGrpSpPr>
          <p:nvPr/>
        </p:nvGrpSpPr>
        <p:grpSpPr bwMode="auto">
          <a:xfrm>
            <a:off x="7740352" y="836712"/>
            <a:ext cx="1175047" cy="902726"/>
            <a:chOff x="577850" y="1320801"/>
            <a:chExt cx="1895475" cy="1298574"/>
          </a:xfrm>
        </p:grpSpPr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850" y="1371600"/>
              <a:ext cx="1895475" cy="1247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8" name="Přímá spojnice 6"/>
            <p:cNvCxnSpPr>
              <a:cxnSpLocks noChangeShapeType="1"/>
            </p:cNvCxnSpPr>
            <p:nvPr/>
          </p:nvCxnSpPr>
          <p:spPr bwMode="auto">
            <a:xfrm flipV="1">
              <a:off x="1560403" y="1320801"/>
              <a:ext cx="853653" cy="837456"/>
            </a:xfrm>
            <a:prstGeom prst="line">
              <a:avLst/>
            </a:prstGeom>
            <a:noFill/>
            <a:ln w="31750" algn="ctr">
              <a:solidFill>
                <a:schemeClr val="bg1"/>
              </a:solidFill>
              <a:miter lim="800000"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487495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w-vd.de/wp-content/uploads/2013/12/Fotolia_46776217_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15913"/>
            <a:ext cx="8382000" cy="533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C:\Lada\IBRS\template\podklady\titulni str patic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3088"/>
            <a:ext cx="9144000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8"/>
          <p:cNvSpPr>
            <a:spLocks noChangeArrowheads="1"/>
          </p:cNvSpPr>
          <p:nvPr/>
        </p:nvSpPr>
        <p:spPr bwMode="auto">
          <a:xfrm>
            <a:off x="395288" y="304800"/>
            <a:ext cx="2967037" cy="6858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cs-CZ" altLang="cs-CZ" sz="4000">
                <a:solidFill>
                  <a:schemeClr val="bg1"/>
                </a:solidFill>
                <a:latin typeface="Impact" pitchFamily="34" charset="0"/>
              </a:rPr>
              <a:t>Cíle projektu</a:t>
            </a:r>
          </a:p>
        </p:txBody>
      </p:sp>
      <p:sp>
        <p:nvSpPr>
          <p:cNvPr id="3077" name="Text Box 35"/>
          <p:cNvSpPr txBox="1">
            <a:spLocks noChangeArrowheads="1"/>
          </p:cNvSpPr>
          <p:nvPr/>
        </p:nvSpPr>
        <p:spPr bwMode="auto">
          <a:xfrm>
            <a:off x="8229600" y="6553200"/>
            <a:ext cx="5334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fld id="{A3770326-642D-4E40-970E-45BFED36C3D1}" type="slidenum">
              <a:rPr lang="cs-CZ" altLang="cs-CZ">
                <a:solidFill>
                  <a:schemeClr val="bg2"/>
                </a:solidFill>
                <a:latin typeface="Impact" pitchFamily="34" charset="0"/>
              </a:rPr>
              <a:pPr algn="ctr" eaLnBrk="1" hangingPunct="1">
                <a:lnSpc>
                  <a:spcPct val="90000"/>
                </a:lnSpc>
              </a:pPr>
              <a:t>2</a:t>
            </a:fld>
            <a:endParaRPr lang="cs-CZ" altLang="cs-CZ">
              <a:solidFill>
                <a:schemeClr val="bg2"/>
              </a:solidFill>
              <a:latin typeface="Impact" pitchFamily="34" charset="0"/>
            </a:endParaRPr>
          </a:p>
        </p:txBody>
      </p:sp>
      <p:sp>
        <p:nvSpPr>
          <p:cNvPr id="3078" name="Rectangle 16"/>
          <p:cNvSpPr>
            <a:spLocks noChangeArrowheads="1"/>
          </p:cNvSpPr>
          <p:nvPr/>
        </p:nvSpPr>
        <p:spPr bwMode="auto">
          <a:xfrm>
            <a:off x="762000" y="1843906"/>
            <a:ext cx="7529513" cy="838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lnSpc>
                <a:spcPts val="2800"/>
              </a:lnSpc>
              <a:spcBef>
                <a:spcPct val="50000"/>
              </a:spcBef>
              <a:buSzPct val="150000"/>
            </a:pPr>
            <a:r>
              <a:rPr lang="cs-CZ" altLang="cs-CZ" sz="2400">
                <a:solidFill>
                  <a:schemeClr val="bg1"/>
                </a:solidFill>
                <a:latin typeface="Impact" pitchFamily="34" charset="0"/>
              </a:rPr>
              <a:t>Průzkum je zaměřen na návyky a zvyklosti v oblasti spotřeby vody u zákazníků PVK. </a:t>
            </a:r>
          </a:p>
        </p:txBody>
      </p:sp>
      <p:sp>
        <p:nvSpPr>
          <p:cNvPr id="3079" name="Rectangle 16"/>
          <p:cNvSpPr>
            <a:spLocks noChangeArrowheads="1"/>
          </p:cNvSpPr>
          <p:nvPr/>
        </p:nvSpPr>
        <p:spPr bwMode="auto">
          <a:xfrm>
            <a:off x="762000" y="3094856"/>
            <a:ext cx="7529513" cy="838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lnSpc>
                <a:spcPts val="2800"/>
              </a:lnSpc>
              <a:spcBef>
                <a:spcPct val="50000"/>
              </a:spcBef>
              <a:buSzPct val="150000"/>
            </a:pPr>
            <a:r>
              <a:rPr lang="cs-CZ" altLang="cs-CZ" sz="2400" dirty="0">
                <a:solidFill>
                  <a:schemeClr val="bg1"/>
                </a:solidFill>
                <a:latin typeface="Impact" pitchFamily="34" charset="0"/>
              </a:rPr>
              <a:t>Kromě spotřebitelských návyků je zjišťováno i používání opatření snižujících spotřebu vody v domácnostech.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C:\Lada\IBRS\template\podklady\titulni str patic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9144000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7" name="Text Box 35"/>
          <p:cNvSpPr txBox="1">
            <a:spLocks noChangeArrowheads="1"/>
          </p:cNvSpPr>
          <p:nvPr/>
        </p:nvSpPr>
        <p:spPr bwMode="auto">
          <a:xfrm>
            <a:off x="8229600" y="6553200"/>
            <a:ext cx="5334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1pPr>
            <a:lvl2pPr marL="742950" indent="-28575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2pPr>
            <a:lvl3pPr marL="11430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3pPr>
            <a:lvl4pPr marL="16002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4pPr>
            <a:lvl5pPr marL="20574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fld id="{7C0F9844-435D-4E76-AE24-BF1B33110CA0}" type="slidenum">
              <a:rPr lang="cs-CZ" altLang="cs-CZ" b="0">
                <a:solidFill>
                  <a:schemeClr val="bg2"/>
                </a:solidFill>
                <a:latin typeface="Impact" pitchFamily="34" charset="0"/>
              </a:rPr>
              <a:pPr eaLnBrk="1" hangingPunct="1">
                <a:lnSpc>
                  <a:spcPct val="90000"/>
                </a:lnSpc>
              </a:pPr>
              <a:t>20</a:t>
            </a:fld>
            <a:endParaRPr lang="cs-CZ" altLang="cs-CZ" b="0">
              <a:solidFill>
                <a:schemeClr val="bg2"/>
              </a:solidFill>
              <a:latin typeface="Impact" pitchFamily="34" charset="0"/>
            </a:endParaRPr>
          </a:p>
        </p:txBody>
      </p:sp>
      <p:sp>
        <p:nvSpPr>
          <p:cNvPr id="82948" name="Rectangle 8"/>
          <p:cNvSpPr>
            <a:spLocks noChangeArrowheads="1"/>
          </p:cNvSpPr>
          <p:nvPr/>
        </p:nvSpPr>
        <p:spPr bwMode="auto">
          <a:xfrm>
            <a:off x="381000" y="188913"/>
            <a:ext cx="8763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1pPr>
            <a:lvl2pPr marL="742950" indent="-28575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2pPr>
            <a:lvl3pPr marL="11430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3pPr>
            <a:lvl4pPr marL="16002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4pPr>
            <a:lvl5pPr marL="20574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9pPr>
          </a:lstStyle>
          <a:p>
            <a:pPr algn="l" eaLnBrk="1" hangingPunct="1">
              <a:lnSpc>
                <a:spcPct val="85000"/>
              </a:lnSpc>
            </a:pPr>
            <a:r>
              <a:rPr lang="cs-CZ" altLang="cs-CZ" sz="2800" b="0" dirty="0">
                <a:solidFill>
                  <a:srgbClr val="0066CC"/>
                </a:solidFill>
                <a:latin typeface="Impact" pitchFamily="34" charset="0"/>
              </a:rPr>
              <a:t>Čtvrtina domkařů zalévající zahradu vlastní přidružený vodoměr.</a:t>
            </a:r>
          </a:p>
        </p:txBody>
      </p:sp>
      <p:sp>
        <p:nvSpPr>
          <p:cNvPr id="6" name="Rectangle 127"/>
          <p:cNvSpPr>
            <a:spLocks noChangeArrowheads="1"/>
          </p:cNvSpPr>
          <p:nvPr/>
        </p:nvSpPr>
        <p:spPr bwMode="auto">
          <a:xfrm>
            <a:off x="7218363" y="5364163"/>
            <a:ext cx="16700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1pPr>
            <a:lvl2pPr marL="742950" indent="-28575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2pPr>
            <a:lvl3pPr marL="11430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3pPr>
            <a:lvl4pPr marL="16002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4pPr>
            <a:lvl5pPr marL="20574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AU" altLang="cs-CZ" b="0">
                <a:solidFill>
                  <a:srgbClr val="7F7F7F"/>
                </a:solidFill>
                <a:latin typeface="Impact" pitchFamily="34" charset="0"/>
              </a:rPr>
              <a:t>(s</a:t>
            </a:r>
            <a:r>
              <a:rPr lang="cs-CZ" altLang="cs-CZ" b="0">
                <a:solidFill>
                  <a:srgbClr val="7F7F7F"/>
                </a:solidFill>
                <a:latin typeface="Impact" pitchFamily="34" charset="0"/>
              </a:rPr>
              <a:t>tat. chyba</a:t>
            </a:r>
            <a:r>
              <a:rPr lang="en-AU" altLang="cs-CZ" b="0">
                <a:solidFill>
                  <a:srgbClr val="7F7F7F"/>
                </a:solidFill>
                <a:latin typeface="Impact" pitchFamily="34" charset="0"/>
              </a:rPr>
              <a:t>: max.</a:t>
            </a:r>
            <a:r>
              <a:rPr lang="cs-CZ" altLang="cs-CZ" b="0">
                <a:solidFill>
                  <a:srgbClr val="7F7F7F"/>
                </a:solidFill>
                <a:latin typeface="Impact" pitchFamily="34" charset="0"/>
              </a:rPr>
              <a:t> 24,7</a:t>
            </a:r>
            <a:r>
              <a:rPr lang="en-AU" altLang="cs-CZ" b="0">
                <a:solidFill>
                  <a:srgbClr val="7F7F7F"/>
                </a:solidFill>
                <a:latin typeface="Impact" pitchFamily="34" charset="0"/>
              </a:rPr>
              <a:t>%)</a:t>
            </a:r>
          </a:p>
        </p:txBody>
      </p:sp>
      <p:graphicFrame>
        <p:nvGraphicFramePr>
          <p:cNvPr id="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8894881"/>
              </p:ext>
            </p:extLst>
          </p:nvPr>
        </p:nvGraphicFramePr>
        <p:xfrm>
          <a:off x="203200" y="889000"/>
          <a:ext cx="6910388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2952" name="Line 107"/>
          <p:cNvSpPr>
            <a:spLocks noChangeShapeType="1"/>
          </p:cNvSpPr>
          <p:nvPr/>
        </p:nvSpPr>
        <p:spPr bwMode="auto">
          <a:xfrm>
            <a:off x="609600" y="1251826"/>
            <a:ext cx="6934200" cy="0"/>
          </a:xfrm>
          <a:prstGeom prst="line">
            <a:avLst/>
          </a:prstGeom>
          <a:noFill/>
          <a:ln w="25400">
            <a:solidFill>
              <a:schemeClr val="bg2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82953" name="Text Box 9"/>
          <p:cNvSpPr txBox="1">
            <a:spLocks noChangeArrowheads="1"/>
          </p:cNvSpPr>
          <p:nvPr/>
        </p:nvSpPr>
        <p:spPr bwMode="auto">
          <a:xfrm>
            <a:off x="3048000" y="4090467"/>
            <a:ext cx="1905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dirty="0">
                <a:solidFill>
                  <a:schemeClr val="bg2"/>
                </a:solidFill>
                <a:latin typeface="Impact" pitchFamily="34" charset="0"/>
              </a:rPr>
              <a:t>NEHODNOCENO</a:t>
            </a:r>
          </a:p>
        </p:txBody>
      </p:sp>
      <p:sp>
        <p:nvSpPr>
          <p:cNvPr id="82949" name="Rectangle 4"/>
          <p:cNvSpPr>
            <a:spLocks noChangeArrowheads="1"/>
          </p:cNvSpPr>
          <p:nvPr/>
        </p:nvSpPr>
        <p:spPr bwMode="auto">
          <a:xfrm>
            <a:off x="323850" y="5181600"/>
            <a:ext cx="8515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1pPr>
            <a:lvl2pPr marL="742950" indent="-28575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2pPr>
            <a:lvl3pPr marL="11430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3pPr>
            <a:lvl4pPr marL="16002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4pPr>
            <a:lvl5pPr marL="20574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9pPr>
          </a:lstStyle>
          <a:p>
            <a:pPr algn="l" fontAlgn="b">
              <a:buFont typeface="Wingdings" pitchFamily="2" charset="2"/>
              <a:buNone/>
            </a:pPr>
            <a:r>
              <a:rPr lang="cs-CZ" altLang="cs-CZ" b="0">
                <a:solidFill>
                  <a:schemeClr val="tx1"/>
                </a:solidFill>
                <a:latin typeface="Impact" pitchFamily="34" charset="0"/>
              </a:rPr>
              <a:t>Q9.1) Máte na zahradě  podružný vodoměr – tzn. zvláštní přívod vody se svým vlastním vodoměrem? (pouze ti, co bydlí v RD a zalévají zahradu nebo záhonky N=63)</a:t>
            </a:r>
          </a:p>
        </p:txBody>
      </p:sp>
      <p:sp>
        <p:nvSpPr>
          <p:cNvPr id="11" name="Line 107"/>
          <p:cNvSpPr>
            <a:spLocks noChangeShapeType="1"/>
          </p:cNvSpPr>
          <p:nvPr/>
        </p:nvSpPr>
        <p:spPr bwMode="auto">
          <a:xfrm>
            <a:off x="611560" y="1772816"/>
            <a:ext cx="6934200" cy="0"/>
          </a:xfrm>
          <a:prstGeom prst="line">
            <a:avLst/>
          </a:prstGeom>
          <a:noFill/>
          <a:ln w="25400">
            <a:solidFill>
              <a:schemeClr val="bg2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2" name="Line 107"/>
          <p:cNvSpPr>
            <a:spLocks noChangeShapeType="1"/>
          </p:cNvSpPr>
          <p:nvPr/>
        </p:nvSpPr>
        <p:spPr bwMode="auto">
          <a:xfrm>
            <a:off x="611560" y="2547970"/>
            <a:ext cx="6934200" cy="0"/>
          </a:xfrm>
          <a:prstGeom prst="line">
            <a:avLst/>
          </a:prstGeom>
          <a:noFill/>
          <a:ln w="25400">
            <a:solidFill>
              <a:schemeClr val="bg2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3" name="Line 107"/>
          <p:cNvSpPr>
            <a:spLocks noChangeShapeType="1"/>
          </p:cNvSpPr>
          <p:nvPr/>
        </p:nvSpPr>
        <p:spPr bwMode="auto">
          <a:xfrm>
            <a:off x="611560" y="3318852"/>
            <a:ext cx="6934200" cy="0"/>
          </a:xfrm>
          <a:prstGeom prst="line">
            <a:avLst/>
          </a:prstGeom>
          <a:noFill/>
          <a:ln w="25400">
            <a:solidFill>
              <a:schemeClr val="bg2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4" name="Line 107"/>
          <p:cNvSpPr>
            <a:spLocks noChangeShapeType="1"/>
          </p:cNvSpPr>
          <p:nvPr/>
        </p:nvSpPr>
        <p:spPr bwMode="auto">
          <a:xfrm>
            <a:off x="611560" y="4115212"/>
            <a:ext cx="6934200" cy="0"/>
          </a:xfrm>
          <a:prstGeom prst="line">
            <a:avLst/>
          </a:prstGeom>
          <a:noFill/>
          <a:ln w="25400">
            <a:solidFill>
              <a:schemeClr val="bg2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grpSp>
        <p:nvGrpSpPr>
          <p:cNvPr id="15" name="Skupina 7"/>
          <p:cNvGrpSpPr>
            <a:grpSpLocks/>
          </p:cNvGrpSpPr>
          <p:nvPr/>
        </p:nvGrpSpPr>
        <p:grpSpPr bwMode="auto">
          <a:xfrm>
            <a:off x="7740352" y="836712"/>
            <a:ext cx="1175047" cy="902726"/>
            <a:chOff x="577850" y="1320801"/>
            <a:chExt cx="1895475" cy="1298574"/>
          </a:xfrm>
        </p:grpSpPr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850" y="1371600"/>
              <a:ext cx="1895475" cy="1247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7" name="Přímá spojnice 6"/>
            <p:cNvCxnSpPr>
              <a:cxnSpLocks noChangeShapeType="1"/>
            </p:cNvCxnSpPr>
            <p:nvPr/>
          </p:nvCxnSpPr>
          <p:spPr bwMode="auto">
            <a:xfrm flipV="1">
              <a:off x="1560403" y="1320801"/>
              <a:ext cx="853653" cy="837456"/>
            </a:xfrm>
            <a:prstGeom prst="line">
              <a:avLst/>
            </a:prstGeom>
            <a:noFill/>
            <a:ln w="31750" algn="ctr">
              <a:solidFill>
                <a:schemeClr val="bg1"/>
              </a:solidFill>
              <a:miter lim="800000"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0777765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C:\Lada\IBRS\template\podklady\titulni str patic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9144000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1" name="Text Box 35"/>
          <p:cNvSpPr txBox="1">
            <a:spLocks noChangeArrowheads="1"/>
          </p:cNvSpPr>
          <p:nvPr/>
        </p:nvSpPr>
        <p:spPr bwMode="auto">
          <a:xfrm>
            <a:off x="8229600" y="6553200"/>
            <a:ext cx="5334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1pPr>
            <a:lvl2pPr marL="742950" indent="-28575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2pPr>
            <a:lvl3pPr marL="11430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3pPr>
            <a:lvl4pPr marL="16002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4pPr>
            <a:lvl5pPr marL="20574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fld id="{5BB41B1D-5128-4E38-9930-BB5158C45FDE}" type="slidenum">
              <a:rPr lang="cs-CZ" altLang="cs-CZ" b="0">
                <a:solidFill>
                  <a:schemeClr val="bg2"/>
                </a:solidFill>
                <a:latin typeface="Impact" pitchFamily="34" charset="0"/>
              </a:rPr>
              <a:pPr eaLnBrk="1" hangingPunct="1">
                <a:lnSpc>
                  <a:spcPct val="90000"/>
                </a:lnSpc>
              </a:pPr>
              <a:t>21</a:t>
            </a:fld>
            <a:endParaRPr lang="cs-CZ" altLang="cs-CZ" b="0">
              <a:solidFill>
                <a:schemeClr val="bg2"/>
              </a:solidFill>
              <a:latin typeface="Impact" pitchFamily="34" charset="0"/>
            </a:endParaRPr>
          </a:p>
        </p:txBody>
      </p:sp>
      <p:sp>
        <p:nvSpPr>
          <p:cNvPr id="83972" name="Rectangle 8"/>
          <p:cNvSpPr>
            <a:spLocks noChangeArrowheads="1"/>
          </p:cNvSpPr>
          <p:nvPr/>
        </p:nvSpPr>
        <p:spPr bwMode="auto">
          <a:xfrm>
            <a:off x="381000" y="188913"/>
            <a:ext cx="8763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1pPr>
            <a:lvl2pPr marL="742950" indent="-28575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2pPr>
            <a:lvl3pPr marL="11430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3pPr>
            <a:lvl4pPr marL="16002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4pPr>
            <a:lvl5pPr marL="20574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9pPr>
          </a:lstStyle>
          <a:p>
            <a:pPr algn="l" eaLnBrk="1" hangingPunct="1">
              <a:lnSpc>
                <a:spcPct val="85000"/>
              </a:lnSpc>
            </a:pPr>
            <a:r>
              <a:rPr lang="cs-CZ" altLang="cs-CZ" sz="2800" b="0" dirty="0">
                <a:solidFill>
                  <a:srgbClr val="0066CC"/>
                </a:solidFill>
                <a:latin typeface="Impact" pitchFamily="34" charset="0"/>
              </a:rPr>
              <a:t>Třetina domkařů zalévá zahradu vodou z vodovodu.</a:t>
            </a:r>
          </a:p>
        </p:txBody>
      </p:sp>
      <p:sp>
        <p:nvSpPr>
          <p:cNvPr id="6" name="Rectangle 127"/>
          <p:cNvSpPr>
            <a:spLocks noChangeArrowheads="1"/>
          </p:cNvSpPr>
          <p:nvPr/>
        </p:nvSpPr>
        <p:spPr bwMode="auto">
          <a:xfrm>
            <a:off x="7218363" y="5105400"/>
            <a:ext cx="16700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1pPr>
            <a:lvl2pPr marL="742950" indent="-28575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2pPr>
            <a:lvl3pPr marL="11430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3pPr>
            <a:lvl4pPr marL="16002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4pPr>
            <a:lvl5pPr marL="20574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AU" altLang="cs-CZ" b="0">
                <a:solidFill>
                  <a:srgbClr val="7F7F7F"/>
                </a:solidFill>
                <a:latin typeface="Impact" pitchFamily="34" charset="0"/>
              </a:rPr>
              <a:t>(s</a:t>
            </a:r>
            <a:r>
              <a:rPr lang="cs-CZ" altLang="cs-CZ" b="0">
                <a:solidFill>
                  <a:srgbClr val="7F7F7F"/>
                </a:solidFill>
                <a:latin typeface="Impact" pitchFamily="34" charset="0"/>
              </a:rPr>
              <a:t>tat. chyba</a:t>
            </a:r>
            <a:r>
              <a:rPr lang="en-AU" altLang="cs-CZ" b="0">
                <a:solidFill>
                  <a:srgbClr val="7F7F7F"/>
                </a:solidFill>
                <a:latin typeface="Impact" pitchFamily="34" charset="0"/>
              </a:rPr>
              <a:t>: max.</a:t>
            </a:r>
            <a:r>
              <a:rPr lang="cs-CZ" altLang="cs-CZ" b="0">
                <a:solidFill>
                  <a:srgbClr val="7F7F7F"/>
                </a:solidFill>
                <a:latin typeface="Impact" pitchFamily="34" charset="0"/>
              </a:rPr>
              <a:t> 24,7</a:t>
            </a:r>
            <a:r>
              <a:rPr lang="en-AU" altLang="cs-CZ" b="0">
                <a:solidFill>
                  <a:srgbClr val="7F7F7F"/>
                </a:solidFill>
                <a:latin typeface="Impact" pitchFamily="34" charset="0"/>
              </a:rPr>
              <a:t>%)</a:t>
            </a:r>
          </a:p>
        </p:txBody>
      </p:sp>
      <p:graphicFrame>
        <p:nvGraphicFramePr>
          <p:cNvPr id="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9616718"/>
              </p:ext>
            </p:extLst>
          </p:nvPr>
        </p:nvGraphicFramePr>
        <p:xfrm>
          <a:off x="203200" y="889000"/>
          <a:ext cx="6910388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3975" name="Line 107"/>
          <p:cNvSpPr>
            <a:spLocks noChangeShapeType="1"/>
          </p:cNvSpPr>
          <p:nvPr/>
        </p:nvSpPr>
        <p:spPr bwMode="auto">
          <a:xfrm>
            <a:off x="609600" y="1236134"/>
            <a:ext cx="6934200" cy="0"/>
          </a:xfrm>
          <a:prstGeom prst="line">
            <a:avLst/>
          </a:prstGeom>
          <a:noFill/>
          <a:ln w="25400">
            <a:solidFill>
              <a:schemeClr val="bg2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83976" name="Text Box 8"/>
          <p:cNvSpPr txBox="1">
            <a:spLocks noChangeArrowheads="1"/>
          </p:cNvSpPr>
          <p:nvPr/>
        </p:nvSpPr>
        <p:spPr bwMode="auto">
          <a:xfrm>
            <a:off x="3048000" y="4149080"/>
            <a:ext cx="1905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dirty="0">
                <a:solidFill>
                  <a:schemeClr val="bg2"/>
                </a:solidFill>
                <a:latin typeface="Impact" pitchFamily="34" charset="0"/>
              </a:rPr>
              <a:t>NEHODNOCENO</a:t>
            </a:r>
          </a:p>
        </p:txBody>
      </p:sp>
      <p:sp>
        <p:nvSpPr>
          <p:cNvPr id="83977" name="Rectangle 4"/>
          <p:cNvSpPr>
            <a:spLocks noChangeArrowheads="1"/>
          </p:cNvSpPr>
          <p:nvPr/>
        </p:nvSpPr>
        <p:spPr bwMode="auto">
          <a:xfrm>
            <a:off x="323850" y="5334000"/>
            <a:ext cx="85153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1pPr>
            <a:lvl2pPr marL="742950" indent="-28575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2pPr>
            <a:lvl3pPr marL="11430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3pPr>
            <a:lvl4pPr marL="16002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4pPr>
            <a:lvl5pPr marL="20574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9pPr>
          </a:lstStyle>
          <a:p>
            <a:pPr algn="l" fontAlgn="b">
              <a:buFont typeface="Wingdings" pitchFamily="2" charset="2"/>
              <a:buNone/>
            </a:pPr>
            <a:r>
              <a:rPr lang="cs-CZ" altLang="cs-CZ" b="0">
                <a:solidFill>
                  <a:schemeClr val="tx1"/>
                </a:solidFill>
                <a:latin typeface="Impact" pitchFamily="34" charset="0"/>
              </a:rPr>
              <a:t>Q9.2) Zaléváte zahradu nebo záhonky vodou z vodovodu? (pouze ti, co bydlí v RD a zalévají zahradu nebo záhonky N=63)</a:t>
            </a:r>
          </a:p>
        </p:txBody>
      </p:sp>
      <p:sp>
        <p:nvSpPr>
          <p:cNvPr id="11" name="Line 107"/>
          <p:cNvSpPr>
            <a:spLocks noChangeShapeType="1"/>
          </p:cNvSpPr>
          <p:nvPr/>
        </p:nvSpPr>
        <p:spPr bwMode="auto">
          <a:xfrm>
            <a:off x="611560" y="1772816"/>
            <a:ext cx="6934200" cy="0"/>
          </a:xfrm>
          <a:prstGeom prst="line">
            <a:avLst/>
          </a:prstGeom>
          <a:noFill/>
          <a:ln w="25400">
            <a:solidFill>
              <a:schemeClr val="bg2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2" name="Line 107"/>
          <p:cNvSpPr>
            <a:spLocks noChangeShapeType="1"/>
          </p:cNvSpPr>
          <p:nvPr/>
        </p:nvSpPr>
        <p:spPr bwMode="auto">
          <a:xfrm>
            <a:off x="611560" y="2547970"/>
            <a:ext cx="6934200" cy="0"/>
          </a:xfrm>
          <a:prstGeom prst="line">
            <a:avLst/>
          </a:prstGeom>
          <a:noFill/>
          <a:ln w="25400">
            <a:solidFill>
              <a:schemeClr val="bg2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3" name="Line 107"/>
          <p:cNvSpPr>
            <a:spLocks noChangeShapeType="1"/>
          </p:cNvSpPr>
          <p:nvPr/>
        </p:nvSpPr>
        <p:spPr bwMode="auto">
          <a:xfrm>
            <a:off x="611560" y="3340058"/>
            <a:ext cx="6934200" cy="0"/>
          </a:xfrm>
          <a:prstGeom prst="line">
            <a:avLst/>
          </a:prstGeom>
          <a:noFill/>
          <a:ln w="25400">
            <a:solidFill>
              <a:schemeClr val="bg2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4" name="Line 107"/>
          <p:cNvSpPr>
            <a:spLocks noChangeShapeType="1"/>
          </p:cNvSpPr>
          <p:nvPr/>
        </p:nvSpPr>
        <p:spPr bwMode="auto">
          <a:xfrm>
            <a:off x="611560" y="4115212"/>
            <a:ext cx="6934200" cy="0"/>
          </a:xfrm>
          <a:prstGeom prst="line">
            <a:avLst/>
          </a:prstGeom>
          <a:noFill/>
          <a:ln w="25400">
            <a:solidFill>
              <a:schemeClr val="bg2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grpSp>
        <p:nvGrpSpPr>
          <p:cNvPr id="15" name="Skupina 7"/>
          <p:cNvGrpSpPr>
            <a:grpSpLocks/>
          </p:cNvGrpSpPr>
          <p:nvPr/>
        </p:nvGrpSpPr>
        <p:grpSpPr bwMode="auto">
          <a:xfrm>
            <a:off x="7740352" y="836712"/>
            <a:ext cx="1175047" cy="902726"/>
            <a:chOff x="577850" y="1320801"/>
            <a:chExt cx="1895475" cy="1298574"/>
          </a:xfrm>
        </p:grpSpPr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850" y="1371600"/>
              <a:ext cx="1895475" cy="1247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7" name="Přímá spojnice 6"/>
            <p:cNvCxnSpPr>
              <a:cxnSpLocks noChangeShapeType="1"/>
            </p:cNvCxnSpPr>
            <p:nvPr/>
          </p:nvCxnSpPr>
          <p:spPr bwMode="auto">
            <a:xfrm flipV="1">
              <a:off x="1560403" y="1320801"/>
              <a:ext cx="853653" cy="837456"/>
            </a:xfrm>
            <a:prstGeom prst="line">
              <a:avLst/>
            </a:prstGeom>
            <a:noFill/>
            <a:ln w="31750" algn="ctr">
              <a:solidFill>
                <a:schemeClr val="bg1"/>
              </a:solidFill>
              <a:miter lim="800000"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1884557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C:\Lada\IBRS\template\podklady\titulni str patic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9144000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5" name="Text Box 35"/>
          <p:cNvSpPr txBox="1">
            <a:spLocks noChangeArrowheads="1"/>
          </p:cNvSpPr>
          <p:nvPr/>
        </p:nvSpPr>
        <p:spPr bwMode="auto">
          <a:xfrm>
            <a:off x="8229600" y="6553200"/>
            <a:ext cx="5334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1pPr>
            <a:lvl2pPr marL="742950" indent="-28575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2pPr>
            <a:lvl3pPr marL="11430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3pPr>
            <a:lvl4pPr marL="16002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4pPr>
            <a:lvl5pPr marL="20574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fld id="{1B9E0593-1AD8-4E4A-97FB-B3C17E20C0C4}" type="slidenum">
              <a:rPr lang="cs-CZ" altLang="cs-CZ" b="0">
                <a:solidFill>
                  <a:schemeClr val="bg2"/>
                </a:solidFill>
                <a:latin typeface="Impact" pitchFamily="34" charset="0"/>
              </a:rPr>
              <a:pPr eaLnBrk="1" hangingPunct="1">
                <a:lnSpc>
                  <a:spcPct val="90000"/>
                </a:lnSpc>
              </a:pPr>
              <a:t>22</a:t>
            </a:fld>
            <a:endParaRPr lang="cs-CZ" altLang="cs-CZ" b="0">
              <a:solidFill>
                <a:schemeClr val="bg2"/>
              </a:solidFill>
              <a:latin typeface="Impact" pitchFamily="34" charset="0"/>
            </a:endParaRPr>
          </a:p>
        </p:txBody>
      </p:sp>
      <p:sp>
        <p:nvSpPr>
          <p:cNvPr id="84996" name="Rectangle 8"/>
          <p:cNvSpPr>
            <a:spLocks noChangeArrowheads="1"/>
          </p:cNvSpPr>
          <p:nvPr/>
        </p:nvSpPr>
        <p:spPr bwMode="auto">
          <a:xfrm>
            <a:off x="381000" y="188913"/>
            <a:ext cx="8763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1pPr>
            <a:lvl2pPr marL="742950" indent="-28575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2pPr>
            <a:lvl3pPr marL="11430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3pPr>
            <a:lvl4pPr marL="16002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4pPr>
            <a:lvl5pPr marL="20574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9pPr>
          </a:lstStyle>
          <a:p>
            <a:pPr algn="l" eaLnBrk="1" hangingPunct="1">
              <a:lnSpc>
                <a:spcPct val="85000"/>
              </a:lnSpc>
            </a:pPr>
            <a:r>
              <a:rPr lang="cs-CZ" altLang="cs-CZ" sz="2800" b="0" dirty="0">
                <a:solidFill>
                  <a:srgbClr val="0066CC"/>
                </a:solidFill>
                <a:latin typeface="Impact" pitchFamily="34" charset="0"/>
              </a:rPr>
              <a:t>28% domkářů alespoň někdy myje auto na zahradě.</a:t>
            </a:r>
          </a:p>
        </p:txBody>
      </p:sp>
      <p:sp>
        <p:nvSpPr>
          <p:cNvPr id="84997" name="Rectangle 4"/>
          <p:cNvSpPr>
            <a:spLocks noChangeArrowheads="1"/>
          </p:cNvSpPr>
          <p:nvPr/>
        </p:nvSpPr>
        <p:spPr bwMode="auto">
          <a:xfrm>
            <a:off x="323850" y="5364163"/>
            <a:ext cx="85153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1pPr>
            <a:lvl2pPr marL="742950" indent="-28575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2pPr>
            <a:lvl3pPr marL="11430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3pPr>
            <a:lvl4pPr marL="16002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4pPr>
            <a:lvl5pPr marL="20574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9pPr>
          </a:lstStyle>
          <a:p>
            <a:pPr algn="l" fontAlgn="b">
              <a:buFont typeface="Wingdings" pitchFamily="2" charset="2"/>
              <a:buNone/>
            </a:pPr>
            <a:r>
              <a:rPr lang="cs-CZ" altLang="cs-CZ" b="0">
                <a:solidFill>
                  <a:schemeClr val="tx1"/>
                </a:solidFill>
                <a:latin typeface="Impact" pitchFamily="34" charset="0"/>
              </a:rPr>
              <a:t>Q10) Myjete auto na zahradě? (pouze ti, co bydlí v RD N=75)</a:t>
            </a:r>
          </a:p>
        </p:txBody>
      </p:sp>
      <p:sp>
        <p:nvSpPr>
          <p:cNvPr id="6" name="Rectangle 127"/>
          <p:cNvSpPr>
            <a:spLocks noChangeArrowheads="1"/>
          </p:cNvSpPr>
          <p:nvPr/>
        </p:nvSpPr>
        <p:spPr bwMode="auto">
          <a:xfrm>
            <a:off x="7218363" y="5386611"/>
            <a:ext cx="16970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1pPr>
            <a:lvl2pPr marL="742950" indent="-28575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2pPr>
            <a:lvl3pPr marL="11430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3pPr>
            <a:lvl4pPr marL="16002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4pPr>
            <a:lvl5pPr marL="20574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AU" altLang="cs-CZ" b="0" dirty="0">
                <a:solidFill>
                  <a:srgbClr val="7F7F7F"/>
                </a:solidFill>
                <a:latin typeface="Impact" pitchFamily="34" charset="0"/>
              </a:rPr>
              <a:t>(s</a:t>
            </a:r>
            <a:r>
              <a:rPr lang="cs-CZ" altLang="cs-CZ" b="0" dirty="0" err="1">
                <a:solidFill>
                  <a:srgbClr val="7F7F7F"/>
                </a:solidFill>
                <a:latin typeface="Impact" pitchFamily="34" charset="0"/>
              </a:rPr>
              <a:t>tat</a:t>
            </a:r>
            <a:r>
              <a:rPr lang="cs-CZ" altLang="cs-CZ" b="0" dirty="0">
                <a:solidFill>
                  <a:srgbClr val="7F7F7F"/>
                </a:solidFill>
                <a:latin typeface="Impact" pitchFamily="34" charset="0"/>
              </a:rPr>
              <a:t>. chyba</a:t>
            </a:r>
            <a:r>
              <a:rPr lang="en-AU" altLang="cs-CZ" b="0" dirty="0">
                <a:solidFill>
                  <a:srgbClr val="7F7F7F"/>
                </a:solidFill>
                <a:latin typeface="Impact" pitchFamily="34" charset="0"/>
              </a:rPr>
              <a:t>: max.</a:t>
            </a:r>
            <a:r>
              <a:rPr lang="cs-CZ" altLang="cs-CZ" b="0" dirty="0">
                <a:solidFill>
                  <a:srgbClr val="7F7F7F"/>
                </a:solidFill>
                <a:latin typeface="Impact" pitchFamily="34" charset="0"/>
              </a:rPr>
              <a:t> 20,5</a:t>
            </a:r>
            <a:r>
              <a:rPr lang="en-AU" altLang="cs-CZ" b="0" dirty="0">
                <a:solidFill>
                  <a:srgbClr val="7F7F7F"/>
                </a:solidFill>
                <a:latin typeface="Impact" pitchFamily="34" charset="0"/>
              </a:rPr>
              <a:t>%)</a:t>
            </a:r>
          </a:p>
        </p:txBody>
      </p:sp>
      <p:graphicFrame>
        <p:nvGraphicFramePr>
          <p:cNvPr id="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9892395"/>
              </p:ext>
            </p:extLst>
          </p:nvPr>
        </p:nvGraphicFramePr>
        <p:xfrm>
          <a:off x="203200" y="889000"/>
          <a:ext cx="6910388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5000" name="Line 107"/>
          <p:cNvSpPr>
            <a:spLocks noChangeShapeType="1"/>
          </p:cNvSpPr>
          <p:nvPr/>
        </p:nvSpPr>
        <p:spPr bwMode="auto">
          <a:xfrm>
            <a:off x="609600" y="1236134"/>
            <a:ext cx="6934200" cy="0"/>
          </a:xfrm>
          <a:prstGeom prst="line">
            <a:avLst/>
          </a:prstGeom>
          <a:noFill/>
          <a:ln w="25400">
            <a:solidFill>
              <a:schemeClr val="bg2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85001" name="Text Box 9"/>
          <p:cNvSpPr txBox="1">
            <a:spLocks noChangeArrowheads="1"/>
          </p:cNvSpPr>
          <p:nvPr/>
        </p:nvSpPr>
        <p:spPr bwMode="auto">
          <a:xfrm>
            <a:off x="3048000" y="4128607"/>
            <a:ext cx="1905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dirty="0">
                <a:solidFill>
                  <a:schemeClr val="bg2"/>
                </a:solidFill>
                <a:latin typeface="Impact" pitchFamily="34" charset="0"/>
              </a:rPr>
              <a:t>NEHODNOCENO</a:t>
            </a:r>
          </a:p>
        </p:txBody>
      </p:sp>
      <p:sp>
        <p:nvSpPr>
          <p:cNvPr id="11" name="Line 107"/>
          <p:cNvSpPr>
            <a:spLocks noChangeShapeType="1"/>
          </p:cNvSpPr>
          <p:nvPr/>
        </p:nvSpPr>
        <p:spPr bwMode="auto">
          <a:xfrm>
            <a:off x="611560" y="1764349"/>
            <a:ext cx="6934200" cy="0"/>
          </a:xfrm>
          <a:prstGeom prst="line">
            <a:avLst/>
          </a:prstGeom>
          <a:noFill/>
          <a:ln w="25400">
            <a:solidFill>
              <a:schemeClr val="bg2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2" name="Line 107"/>
          <p:cNvSpPr>
            <a:spLocks noChangeShapeType="1"/>
          </p:cNvSpPr>
          <p:nvPr/>
        </p:nvSpPr>
        <p:spPr bwMode="auto">
          <a:xfrm>
            <a:off x="611560" y="2547970"/>
            <a:ext cx="6934200" cy="0"/>
          </a:xfrm>
          <a:prstGeom prst="line">
            <a:avLst/>
          </a:prstGeom>
          <a:noFill/>
          <a:ln w="25400">
            <a:solidFill>
              <a:schemeClr val="bg2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3" name="Line 107"/>
          <p:cNvSpPr>
            <a:spLocks noChangeShapeType="1"/>
          </p:cNvSpPr>
          <p:nvPr/>
        </p:nvSpPr>
        <p:spPr bwMode="auto">
          <a:xfrm>
            <a:off x="611560" y="3340058"/>
            <a:ext cx="6934200" cy="0"/>
          </a:xfrm>
          <a:prstGeom prst="line">
            <a:avLst/>
          </a:prstGeom>
          <a:noFill/>
          <a:ln w="25400">
            <a:solidFill>
              <a:schemeClr val="bg2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4" name="Line 107"/>
          <p:cNvSpPr>
            <a:spLocks noChangeShapeType="1"/>
          </p:cNvSpPr>
          <p:nvPr/>
        </p:nvSpPr>
        <p:spPr bwMode="auto">
          <a:xfrm>
            <a:off x="611560" y="4115212"/>
            <a:ext cx="6934200" cy="0"/>
          </a:xfrm>
          <a:prstGeom prst="line">
            <a:avLst/>
          </a:prstGeom>
          <a:noFill/>
          <a:ln w="25400">
            <a:solidFill>
              <a:schemeClr val="bg2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pic>
        <p:nvPicPr>
          <p:cNvPr id="15" name="Picture 18" descr="C:\Users\Ivana\Desktop\Veolia\auto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692696"/>
            <a:ext cx="1321546" cy="132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8106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C:\Lada\IBRS\template\podklady\titulni str patic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9144000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9" name="Text Box 35"/>
          <p:cNvSpPr txBox="1">
            <a:spLocks noChangeArrowheads="1"/>
          </p:cNvSpPr>
          <p:nvPr/>
        </p:nvSpPr>
        <p:spPr bwMode="auto">
          <a:xfrm>
            <a:off x="8229600" y="6553200"/>
            <a:ext cx="5334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1pPr>
            <a:lvl2pPr marL="742950" indent="-28575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2pPr>
            <a:lvl3pPr marL="11430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3pPr>
            <a:lvl4pPr marL="16002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4pPr>
            <a:lvl5pPr marL="20574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fld id="{1D714AB3-6E4A-4D96-A71E-160CEA5AA324}" type="slidenum">
              <a:rPr lang="cs-CZ" altLang="cs-CZ" b="0">
                <a:solidFill>
                  <a:schemeClr val="bg2"/>
                </a:solidFill>
                <a:latin typeface="Impact" pitchFamily="34" charset="0"/>
              </a:rPr>
              <a:pPr eaLnBrk="1" hangingPunct="1">
                <a:lnSpc>
                  <a:spcPct val="90000"/>
                </a:lnSpc>
              </a:pPr>
              <a:t>23</a:t>
            </a:fld>
            <a:endParaRPr lang="cs-CZ" altLang="cs-CZ" b="0">
              <a:solidFill>
                <a:schemeClr val="bg2"/>
              </a:solidFill>
              <a:latin typeface="Impact" pitchFamily="34" charset="0"/>
            </a:endParaRPr>
          </a:p>
        </p:txBody>
      </p:sp>
      <p:sp>
        <p:nvSpPr>
          <p:cNvPr id="86020" name="Rectangle 8"/>
          <p:cNvSpPr>
            <a:spLocks noChangeArrowheads="1"/>
          </p:cNvSpPr>
          <p:nvPr/>
        </p:nvSpPr>
        <p:spPr bwMode="auto">
          <a:xfrm>
            <a:off x="381000" y="188913"/>
            <a:ext cx="8763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1pPr>
            <a:lvl2pPr marL="742950" indent="-28575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2pPr>
            <a:lvl3pPr marL="11430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3pPr>
            <a:lvl4pPr marL="16002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4pPr>
            <a:lvl5pPr marL="20574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9pPr>
          </a:lstStyle>
          <a:p>
            <a:pPr algn="l" eaLnBrk="1" hangingPunct="1">
              <a:lnSpc>
                <a:spcPct val="85000"/>
              </a:lnSpc>
            </a:pPr>
            <a:r>
              <a:rPr lang="cs-CZ" altLang="cs-CZ" sz="2800" b="0" dirty="0">
                <a:solidFill>
                  <a:srgbClr val="0066CC"/>
                </a:solidFill>
                <a:latin typeface="Impact" pitchFamily="34" charset="0"/>
              </a:rPr>
              <a:t>2/3 všech členů domácnosti se sprchují alespoň 1krát denně, častěji ženy.</a:t>
            </a:r>
          </a:p>
        </p:txBody>
      </p:sp>
      <p:sp>
        <p:nvSpPr>
          <p:cNvPr id="86021" name="Rectangle 4"/>
          <p:cNvSpPr>
            <a:spLocks noChangeArrowheads="1"/>
          </p:cNvSpPr>
          <p:nvPr/>
        </p:nvSpPr>
        <p:spPr bwMode="auto">
          <a:xfrm>
            <a:off x="323850" y="5364163"/>
            <a:ext cx="85153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1pPr>
            <a:lvl2pPr marL="742950" indent="-28575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2pPr>
            <a:lvl3pPr marL="11430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3pPr>
            <a:lvl4pPr marL="16002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4pPr>
            <a:lvl5pPr marL="20574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9pPr>
          </a:lstStyle>
          <a:p>
            <a:pPr algn="l" fontAlgn="b">
              <a:buFont typeface="Wingdings" pitchFamily="2" charset="2"/>
              <a:buNone/>
            </a:pPr>
            <a:r>
              <a:rPr lang="cs-CZ" altLang="cs-CZ" b="0">
                <a:solidFill>
                  <a:schemeClr val="tx1"/>
                </a:solidFill>
                <a:latin typeface="Impact" pitchFamily="34" charset="0"/>
              </a:rPr>
              <a:t>Q11) Řekněte mi u každého člena domácnosti, jak často se sprchuje?</a:t>
            </a:r>
          </a:p>
        </p:txBody>
      </p:sp>
      <p:sp>
        <p:nvSpPr>
          <p:cNvPr id="6" name="Rectangle 127"/>
          <p:cNvSpPr>
            <a:spLocks noChangeArrowheads="1"/>
          </p:cNvSpPr>
          <p:nvPr/>
        </p:nvSpPr>
        <p:spPr bwMode="auto">
          <a:xfrm>
            <a:off x="7218363" y="5287963"/>
            <a:ext cx="16224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1pPr>
            <a:lvl2pPr marL="742950" indent="-28575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2pPr>
            <a:lvl3pPr marL="11430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3pPr>
            <a:lvl4pPr marL="16002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4pPr>
            <a:lvl5pPr marL="20574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AU" altLang="cs-CZ" b="0">
                <a:solidFill>
                  <a:srgbClr val="7F7F7F"/>
                </a:solidFill>
                <a:latin typeface="Impact" pitchFamily="34" charset="0"/>
              </a:rPr>
              <a:t>(s</a:t>
            </a:r>
            <a:r>
              <a:rPr lang="cs-CZ" altLang="cs-CZ" b="0">
                <a:solidFill>
                  <a:srgbClr val="7F7F7F"/>
                </a:solidFill>
                <a:latin typeface="Impact" pitchFamily="34" charset="0"/>
              </a:rPr>
              <a:t>tat. chyba</a:t>
            </a:r>
            <a:r>
              <a:rPr lang="en-AU" altLang="cs-CZ" b="0">
                <a:solidFill>
                  <a:srgbClr val="7F7F7F"/>
                </a:solidFill>
                <a:latin typeface="Impact" pitchFamily="34" charset="0"/>
              </a:rPr>
              <a:t>: max.</a:t>
            </a:r>
            <a:r>
              <a:rPr lang="cs-CZ" altLang="cs-CZ" b="0">
                <a:solidFill>
                  <a:srgbClr val="7F7F7F"/>
                </a:solidFill>
                <a:latin typeface="Impact" pitchFamily="34" charset="0"/>
              </a:rPr>
              <a:t> 5,6</a:t>
            </a:r>
            <a:r>
              <a:rPr lang="en-AU" altLang="cs-CZ" b="0">
                <a:solidFill>
                  <a:srgbClr val="7F7F7F"/>
                </a:solidFill>
                <a:latin typeface="Impact" pitchFamily="34" charset="0"/>
              </a:rPr>
              <a:t>%)</a:t>
            </a:r>
          </a:p>
        </p:txBody>
      </p:sp>
      <p:graphicFrame>
        <p:nvGraphicFramePr>
          <p:cNvPr id="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1414487"/>
              </p:ext>
            </p:extLst>
          </p:nvPr>
        </p:nvGraphicFramePr>
        <p:xfrm>
          <a:off x="203200" y="889000"/>
          <a:ext cx="6910388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6024" name="Line 107"/>
          <p:cNvSpPr>
            <a:spLocks noChangeShapeType="1"/>
          </p:cNvSpPr>
          <p:nvPr/>
        </p:nvSpPr>
        <p:spPr bwMode="auto">
          <a:xfrm>
            <a:off x="609600" y="1228165"/>
            <a:ext cx="6934200" cy="0"/>
          </a:xfrm>
          <a:prstGeom prst="line">
            <a:avLst/>
          </a:prstGeom>
          <a:noFill/>
          <a:ln w="25400">
            <a:solidFill>
              <a:schemeClr val="bg2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0" name="Line 107"/>
          <p:cNvSpPr>
            <a:spLocks noChangeShapeType="1"/>
          </p:cNvSpPr>
          <p:nvPr/>
        </p:nvSpPr>
        <p:spPr bwMode="auto">
          <a:xfrm>
            <a:off x="611560" y="1754886"/>
            <a:ext cx="6934200" cy="0"/>
          </a:xfrm>
          <a:prstGeom prst="line">
            <a:avLst/>
          </a:prstGeom>
          <a:noFill/>
          <a:ln w="25400">
            <a:solidFill>
              <a:schemeClr val="bg2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1" name="Line 107"/>
          <p:cNvSpPr>
            <a:spLocks noChangeShapeType="1"/>
          </p:cNvSpPr>
          <p:nvPr/>
        </p:nvSpPr>
        <p:spPr bwMode="auto">
          <a:xfrm>
            <a:off x="611560" y="2546974"/>
            <a:ext cx="6934200" cy="0"/>
          </a:xfrm>
          <a:prstGeom prst="line">
            <a:avLst/>
          </a:prstGeom>
          <a:noFill/>
          <a:ln w="25400">
            <a:solidFill>
              <a:schemeClr val="bg2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2" name="Line 107"/>
          <p:cNvSpPr>
            <a:spLocks noChangeShapeType="1"/>
          </p:cNvSpPr>
          <p:nvPr/>
        </p:nvSpPr>
        <p:spPr bwMode="auto">
          <a:xfrm>
            <a:off x="611560" y="3329809"/>
            <a:ext cx="6934200" cy="0"/>
          </a:xfrm>
          <a:prstGeom prst="line">
            <a:avLst/>
          </a:prstGeom>
          <a:noFill/>
          <a:ln w="25400">
            <a:solidFill>
              <a:schemeClr val="bg2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3" name="Line 107"/>
          <p:cNvSpPr>
            <a:spLocks noChangeShapeType="1"/>
          </p:cNvSpPr>
          <p:nvPr/>
        </p:nvSpPr>
        <p:spPr bwMode="auto">
          <a:xfrm>
            <a:off x="611560" y="4103967"/>
            <a:ext cx="6934200" cy="0"/>
          </a:xfrm>
          <a:prstGeom prst="line">
            <a:avLst/>
          </a:prstGeom>
          <a:noFill/>
          <a:ln w="25400">
            <a:solidFill>
              <a:schemeClr val="bg2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pic>
        <p:nvPicPr>
          <p:cNvPr id="14" name="Picture 9" descr="C:\Users\Ivana\Desktop\Veolia\sprcha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724326"/>
            <a:ext cx="1264513" cy="126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AutoShape 15"/>
          <p:cNvSpPr>
            <a:spLocks noChangeArrowheads="1"/>
          </p:cNvSpPr>
          <p:nvPr/>
        </p:nvSpPr>
        <p:spPr bwMode="auto">
          <a:xfrm>
            <a:off x="7596336" y="2420888"/>
            <a:ext cx="1368152" cy="1296144"/>
          </a:xfrm>
          <a:prstGeom prst="wedgeRoundRectCallout">
            <a:avLst>
              <a:gd name="adj1" fmla="val -21227"/>
              <a:gd name="adj2" fmla="val 13403"/>
              <a:gd name="adj3" fmla="val 16667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xtLst/>
        </p:spPr>
        <p:txBody>
          <a:bodyPr lIns="90000" tIns="46800" rIns="90000" bIns="46800" anchor="ctr"/>
          <a:lstStyle>
            <a:lvl1pPr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1pPr>
            <a:lvl2pPr marL="742950" indent="-28575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2pPr>
            <a:lvl3pPr marL="11430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3pPr>
            <a:lvl4pPr marL="16002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4pPr>
            <a:lvl5pPr marL="20574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9pPr>
          </a:lstStyle>
          <a:p>
            <a:pPr algn="l">
              <a:defRPr/>
            </a:pPr>
            <a:r>
              <a:rPr lang="cs-CZ" altLang="cs-CZ" sz="1500" b="0" dirty="0">
                <a:solidFill>
                  <a:schemeClr val="bg1"/>
                </a:solidFill>
                <a:latin typeface="Impact" pitchFamily="34" charset="0"/>
              </a:rPr>
              <a:t>Agregovaná data za všechny členy domácnosti.</a:t>
            </a:r>
          </a:p>
        </p:txBody>
      </p:sp>
    </p:spTree>
    <p:extLst>
      <p:ext uri="{BB962C8B-B14F-4D97-AF65-F5344CB8AC3E}">
        <p14:creationId xmlns:p14="http://schemas.microsoft.com/office/powerpoint/2010/main" val="41603518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C:\Lada\IBRS\template\podklady\titulni str patic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9144000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3" name="Text Box 35"/>
          <p:cNvSpPr txBox="1">
            <a:spLocks noChangeArrowheads="1"/>
          </p:cNvSpPr>
          <p:nvPr/>
        </p:nvSpPr>
        <p:spPr bwMode="auto">
          <a:xfrm>
            <a:off x="8229600" y="6553200"/>
            <a:ext cx="5334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1pPr>
            <a:lvl2pPr marL="742950" indent="-28575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2pPr>
            <a:lvl3pPr marL="11430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3pPr>
            <a:lvl4pPr marL="16002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4pPr>
            <a:lvl5pPr marL="20574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fld id="{D75F274A-FD82-4570-BC7D-FF3A13D710AA}" type="slidenum">
              <a:rPr lang="cs-CZ" altLang="cs-CZ" b="0">
                <a:solidFill>
                  <a:schemeClr val="bg2"/>
                </a:solidFill>
                <a:latin typeface="Impact" pitchFamily="34" charset="0"/>
              </a:rPr>
              <a:pPr eaLnBrk="1" hangingPunct="1">
                <a:lnSpc>
                  <a:spcPct val="90000"/>
                </a:lnSpc>
              </a:pPr>
              <a:t>24</a:t>
            </a:fld>
            <a:endParaRPr lang="cs-CZ" altLang="cs-CZ" b="0">
              <a:solidFill>
                <a:schemeClr val="bg2"/>
              </a:solidFill>
              <a:latin typeface="Impact" pitchFamily="34" charset="0"/>
            </a:endParaRPr>
          </a:p>
        </p:txBody>
      </p:sp>
      <p:sp>
        <p:nvSpPr>
          <p:cNvPr id="87044" name="Rectangle 8"/>
          <p:cNvSpPr>
            <a:spLocks noChangeArrowheads="1"/>
          </p:cNvSpPr>
          <p:nvPr/>
        </p:nvSpPr>
        <p:spPr bwMode="auto">
          <a:xfrm>
            <a:off x="381000" y="188913"/>
            <a:ext cx="8763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1pPr>
            <a:lvl2pPr marL="742950" indent="-28575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2pPr>
            <a:lvl3pPr marL="11430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3pPr>
            <a:lvl4pPr marL="16002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4pPr>
            <a:lvl5pPr marL="20574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9pPr>
          </a:lstStyle>
          <a:p>
            <a:pPr algn="l" eaLnBrk="1" hangingPunct="1">
              <a:lnSpc>
                <a:spcPct val="85000"/>
              </a:lnSpc>
            </a:pPr>
            <a:r>
              <a:rPr lang="cs-CZ" altLang="cs-CZ" sz="2800" b="0" dirty="0">
                <a:solidFill>
                  <a:srgbClr val="0066CC"/>
                </a:solidFill>
                <a:latin typeface="Impact" pitchFamily="34" charset="0"/>
              </a:rPr>
              <a:t>Polovina všech členů domácnosti, se koupe alespoň 1x týdně.</a:t>
            </a:r>
          </a:p>
        </p:txBody>
      </p:sp>
      <p:sp>
        <p:nvSpPr>
          <p:cNvPr id="87045" name="Rectangle 4"/>
          <p:cNvSpPr>
            <a:spLocks noChangeArrowheads="1"/>
          </p:cNvSpPr>
          <p:nvPr/>
        </p:nvSpPr>
        <p:spPr bwMode="auto">
          <a:xfrm>
            <a:off x="323850" y="5364163"/>
            <a:ext cx="85153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1pPr>
            <a:lvl2pPr marL="742950" indent="-28575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2pPr>
            <a:lvl3pPr marL="11430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3pPr>
            <a:lvl4pPr marL="16002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4pPr>
            <a:lvl5pPr marL="20574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9pPr>
          </a:lstStyle>
          <a:p>
            <a:pPr algn="l" fontAlgn="b">
              <a:buFont typeface="Wingdings" pitchFamily="2" charset="2"/>
              <a:buNone/>
            </a:pPr>
            <a:r>
              <a:rPr lang="cs-CZ" altLang="cs-CZ" b="0">
                <a:solidFill>
                  <a:schemeClr val="tx1"/>
                </a:solidFill>
                <a:latin typeface="Impact" pitchFamily="34" charset="0"/>
              </a:rPr>
              <a:t>Q12) Řekněte mi i každého člena domácnosti, jak často se koupe ve vaně?</a:t>
            </a:r>
          </a:p>
        </p:txBody>
      </p:sp>
      <p:sp>
        <p:nvSpPr>
          <p:cNvPr id="6" name="Rectangle 127"/>
          <p:cNvSpPr>
            <a:spLocks noChangeArrowheads="1"/>
          </p:cNvSpPr>
          <p:nvPr/>
        </p:nvSpPr>
        <p:spPr bwMode="auto">
          <a:xfrm>
            <a:off x="7218363" y="5287963"/>
            <a:ext cx="16224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1pPr>
            <a:lvl2pPr marL="742950" indent="-28575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2pPr>
            <a:lvl3pPr marL="11430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3pPr>
            <a:lvl4pPr marL="16002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4pPr>
            <a:lvl5pPr marL="20574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AU" altLang="cs-CZ" b="0">
                <a:solidFill>
                  <a:srgbClr val="7F7F7F"/>
                </a:solidFill>
                <a:latin typeface="Impact" pitchFamily="34" charset="0"/>
              </a:rPr>
              <a:t>(s</a:t>
            </a:r>
            <a:r>
              <a:rPr lang="cs-CZ" altLang="cs-CZ" b="0">
                <a:solidFill>
                  <a:srgbClr val="7F7F7F"/>
                </a:solidFill>
                <a:latin typeface="Impact" pitchFamily="34" charset="0"/>
              </a:rPr>
              <a:t>tat. chyba</a:t>
            </a:r>
            <a:r>
              <a:rPr lang="en-AU" altLang="cs-CZ" b="0">
                <a:solidFill>
                  <a:srgbClr val="7F7F7F"/>
                </a:solidFill>
                <a:latin typeface="Impact" pitchFamily="34" charset="0"/>
              </a:rPr>
              <a:t>: max.</a:t>
            </a:r>
            <a:r>
              <a:rPr lang="cs-CZ" altLang="cs-CZ" b="0">
                <a:solidFill>
                  <a:srgbClr val="7F7F7F"/>
                </a:solidFill>
                <a:latin typeface="Impact" pitchFamily="34" charset="0"/>
              </a:rPr>
              <a:t> 5,6</a:t>
            </a:r>
            <a:r>
              <a:rPr lang="en-AU" altLang="cs-CZ" b="0">
                <a:solidFill>
                  <a:srgbClr val="7F7F7F"/>
                </a:solidFill>
                <a:latin typeface="Impact" pitchFamily="34" charset="0"/>
              </a:rPr>
              <a:t>%)</a:t>
            </a:r>
          </a:p>
        </p:txBody>
      </p:sp>
      <p:graphicFrame>
        <p:nvGraphicFramePr>
          <p:cNvPr id="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3159295"/>
              </p:ext>
            </p:extLst>
          </p:nvPr>
        </p:nvGraphicFramePr>
        <p:xfrm>
          <a:off x="203200" y="889000"/>
          <a:ext cx="6910388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7048" name="Line 107"/>
          <p:cNvSpPr>
            <a:spLocks noChangeShapeType="1"/>
          </p:cNvSpPr>
          <p:nvPr/>
        </p:nvSpPr>
        <p:spPr bwMode="auto">
          <a:xfrm>
            <a:off x="609600" y="1237130"/>
            <a:ext cx="6934200" cy="0"/>
          </a:xfrm>
          <a:prstGeom prst="line">
            <a:avLst/>
          </a:prstGeom>
          <a:noFill/>
          <a:ln w="25400">
            <a:solidFill>
              <a:schemeClr val="bg2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0" name="Line 107"/>
          <p:cNvSpPr>
            <a:spLocks noChangeShapeType="1"/>
          </p:cNvSpPr>
          <p:nvPr/>
        </p:nvSpPr>
        <p:spPr bwMode="auto">
          <a:xfrm>
            <a:off x="611560" y="1763851"/>
            <a:ext cx="6934200" cy="0"/>
          </a:xfrm>
          <a:prstGeom prst="line">
            <a:avLst/>
          </a:prstGeom>
          <a:noFill/>
          <a:ln w="25400">
            <a:solidFill>
              <a:schemeClr val="bg2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1" name="Line 107"/>
          <p:cNvSpPr>
            <a:spLocks noChangeShapeType="1"/>
          </p:cNvSpPr>
          <p:nvPr/>
        </p:nvSpPr>
        <p:spPr bwMode="auto">
          <a:xfrm>
            <a:off x="611560" y="2538009"/>
            <a:ext cx="6934200" cy="0"/>
          </a:xfrm>
          <a:prstGeom prst="line">
            <a:avLst/>
          </a:prstGeom>
          <a:noFill/>
          <a:ln w="25400">
            <a:solidFill>
              <a:schemeClr val="bg2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2" name="Line 107"/>
          <p:cNvSpPr>
            <a:spLocks noChangeShapeType="1"/>
          </p:cNvSpPr>
          <p:nvPr/>
        </p:nvSpPr>
        <p:spPr bwMode="auto">
          <a:xfrm>
            <a:off x="611560" y="3339062"/>
            <a:ext cx="6934200" cy="0"/>
          </a:xfrm>
          <a:prstGeom prst="line">
            <a:avLst/>
          </a:prstGeom>
          <a:noFill/>
          <a:ln w="25400">
            <a:solidFill>
              <a:schemeClr val="bg2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3" name="Line 107"/>
          <p:cNvSpPr>
            <a:spLocks noChangeShapeType="1"/>
          </p:cNvSpPr>
          <p:nvPr/>
        </p:nvSpPr>
        <p:spPr bwMode="auto">
          <a:xfrm>
            <a:off x="611560" y="4095002"/>
            <a:ext cx="6934200" cy="0"/>
          </a:xfrm>
          <a:prstGeom prst="line">
            <a:avLst/>
          </a:prstGeom>
          <a:noFill/>
          <a:ln w="25400">
            <a:solidFill>
              <a:schemeClr val="bg2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pic>
        <p:nvPicPr>
          <p:cNvPr id="14" name="Picture 10" descr="C:\Users\Ivana\Desktop\Veolia\vana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764704"/>
            <a:ext cx="1216831" cy="1216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AutoShape 15"/>
          <p:cNvSpPr>
            <a:spLocks noChangeArrowheads="1"/>
          </p:cNvSpPr>
          <p:nvPr/>
        </p:nvSpPr>
        <p:spPr bwMode="auto">
          <a:xfrm>
            <a:off x="7596336" y="2420888"/>
            <a:ext cx="1368152" cy="1296144"/>
          </a:xfrm>
          <a:prstGeom prst="wedgeRoundRectCallout">
            <a:avLst>
              <a:gd name="adj1" fmla="val -21227"/>
              <a:gd name="adj2" fmla="val 13403"/>
              <a:gd name="adj3" fmla="val 16667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xtLst/>
        </p:spPr>
        <p:txBody>
          <a:bodyPr lIns="90000" tIns="46800" rIns="90000" bIns="46800" anchor="ctr"/>
          <a:lstStyle>
            <a:lvl1pPr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1pPr>
            <a:lvl2pPr marL="742950" indent="-28575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2pPr>
            <a:lvl3pPr marL="11430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3pPr>
            <a:lvl4pPr marL="16002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4pPr>
            <a:lvl5pPr marL="20574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9pPr>
          </a:lstStyle>
          <a:p>
            <a:pPr algn="l">
              <a:defRPr/>
            </a:pPr>
            <a:r>
              <a:rPr lang="cs-CZ" altLang="cs-CZ" sz="1500" b="0" dirty="0">
                <a:solidFill>
                  <a:schemeClr val="bg1"/>
                </a:solidFill>
                <a:latin typeface="Impact" pitchFamily="34" charset="0"/>
              </a:rPr>
              <a:t>Agregovaná data za všechny členy domácnosti.</a:t>
            </a:r>
          </a:p>
        </p:txBody>
      </p:sp>
    </p:spTree>
    <p:extLst>
      <p:ext uri="{BB962C8B-B14F-4D97-AF65-F5344CB8AC3E}">
        <p14:creationId xmlns:p14="http://schemas.microsoft.com/office/powerpoint/2010/main" val="27162129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C:\Lada\IBRS\template\podklady\titulni str patic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9144000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7" name="Text Box 35"/>
          <p:cNvSpPr txBox="1">
            <a:spLocks noChangeArrowheads="1"/>
          </p:cNvSpPr>
          <p:nvPr/>
        </p:nvSpPr>
        <p:spPr bwMode="auto">
          <a:xfrm>
            <a:off x="8229600" y="6553200"/>
            <a:ext cx="5334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1pPr>
            <a:lvl2pPr marL="742950" indent="-28575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2pPr>
            <a:lvl3pPr marL="11430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3pPr>
            <a:lvl4pPr marL="16002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4pPr>
            <a:lvl5pPr marL="20574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fld id="{39930701-1B7F-4C58-904F-265136A58B8C}" type="slidenum">
              <a:rPr lang="cs-CZ" altLang="cs-CZ" b="0">
                <a:solidFill>
                  <a:schemeClr val="bg2"/>
                </a:solidFill>
                <a:latin typeface="Impact" pitchFamily="34" charset="0"/>
              </a:rPr>
              <a:pPr eaLnBrk="1" hangingPunct="1">
                <a:lnSpc>
                  <a:spcPct val="90000"/>
                </a:lnSpc>
              </a:pPr>
              <a:t>25</a:t>
            </a:fld>
            <a:endParaRPr lang="cs-CZ" altLang="cs-CZ" b="0">
              <a:solidFill>
                <a:schemeClr val="bg2"/>
              </a:solidFill>
              <a:latin typeface="Impact" pitchFamily="34" charset="0"/>
            </a:endParaRPr>
          </a:p>
        </p:txBody>
      </p:sp>
      <p:sp>
        <p:nvSpPr>
          <p:cNvPr id="88068" name="Rectangle 8"/>
          <p:cNvSpPr>
            <a:spLocks noChangeArrowheads="1"/>
          </p:cNvSpPr>
          <p:nvPr/>
        </p:nvSpPr>
        <p:spPr bwMode="auto">
          <a:xfrm>
            <a:off x="381000" y="188913"/>
            <a:ext cx="8763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1pPr>
            <a:lvl2pPr marL="742950" indent="-28575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2pPr>
            <a:lvl3pPr marL="11430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3pPr>
            <a:lvl4pPr marL="16002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4pPr>
            <a:lvl5pPr marL="20574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9pPr>
          </a:lstStyle>
          <a:p>
            <a:pPr algn="l" eaLnBrk="1" hangingPunct="1">
              <a:lnSpc>
                <a:spcPct val="85000"/>
              </a:lnSpc>
            </a:pPr>
            <a:r>
              <a:rPr lang="cs-CZ" altLang="cs-CZ" sz="2800" b="0" dirty="0">
                <a:solidFill>
                  <a:srgbClr val="0066CC"/>
                </a:solidFill>
                <a:latin typeface="Impact" pitchFamily="34" charset="0"/>
              </a:rPr>
              <a:t>85% domácností vytírá alespoň 1krát za týden, častěji větší rodiny a obyvatelé RD.</a:t>
            </a:r>
          </a:p>
        </p:txBody>
      </p:sp>
      <p:sp>
        <p:nvSpPr>
          <p:cNvPr id="88069" name="Rectangle 4"/>
          <p:cNvSpPr>
            <a:spLocks noChangeArrowheads="1"/>
          </p:cNvSpPr>
          <p:nvPr/>
        </p:nvSpPr>
        <p:spPr bwMode="auto">
          <a:xfrm>
            <a:off x="323850" y="5364163"/>
            <a:ext cx="85153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1pPr>
            <a:lvl2pPr marL="742950" indent="-28575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2pPr>
            <a:lvl3pPr marL="11430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3pPr>
            <a:lvl4pPr marL="16002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4pPr>
            <a:lvl5pPr marL="20574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9pPr>
          </a:lstStyle>
          <a:p>
            <a:pPr algn="l" fontAlgn="b">
              <a:buFont typeface="Wingdings" pitchFamily="2" charset="2"/>
              <a:buNone/>
            </a:pPr>
            <a:r>
              <a:rPr lang="cs-CZ" altLang="cs-CZ" b="0">
                <a:solidFill>
                  <a:schemeClr val="tx1"/>
                </a:solidFill>
                <a:latin typeface="Impact" pitchFamily="34" charset="0"/>
              </a:rPr>
              <a:t>Q13) Jak často ve Vaší domácnosti myjete nebo vytíráte podlahu nebo schodiště? </a:t>
            </a:r>
          </a:p>
        </p:txBody>
      </p:sp>
      <p:sp>
        <p:nvSpPr>
          <p:cNvPr id="6" name="Rectangle 127"/>
          <p:cNvSpPr>
            <a:spLocks noChangeArrowheads="1"/>
          </p:cNvSpPr>
          <p:nvPr/>
        </p:nvSpPr>
        <p:spPr bwMode="auto">
          <a:xfrm>
            <a:off x="7218363" y="5287963"/>
            <a:ext cx="16224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1pPr>
            <a:lvl2pPr marL="742950" indent="-28575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2pPr>
            <a:lvl3pPr marL="11430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3pPr>
            <a:lvl4pPr marL="16002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4pPr>
            <a:lvl5pPr marL="20574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AU" altLang="cs-CZ" b="0">
                <a:solidFill>
                  <a:srgbClr val="7F7F7F"/>
                </a:solidFill>
                <a:latin typeface="Impact" pitchFamily="34" charset="0"/>
              </a:rPr>
              <a:t>(s</a:t>
            </a:r>
            <a:r>
              <a:rPr lang="cs-CZ" altLang="cs-CZ" b="0">
                <a:solidFill>
                  <a:srgbClr val="7F7F7F"/>
                </a:solidFill>
                <a:latin typeface="Impact" pitchFamily="34" charset="0"/>
              </a:rPr>
              <a:t>tat. chyba</a:t>
            </a:r>
            <a:r>
              <a:rPr lang="en-AU" altLang="cs-CZ" b="0">
                <a:solidFill>
                  <a:srgbClr val="7F7F7F"/>
                </a:solidFill>
                <a:latin typeface="Impact" pitchFamily="34" charset="0"/>
              </a:rPr>
              <a:t>: max.</a:t>
            </a:r>
            <a:r>
              <a:rPr lang="cs-CZ" altLang="cs-CZ" b="0">
                <a:solidFill>
                  <a:srgbClr val="7F7F7F"/>
                </a:solidFill>
                <a:latin typeface="Impact" pitchFamily="34" charset="0"/>
              </a:rPr>
              <a:t> 9,5</a:t>
            </a:r>
            <a:r>
              <a:rPr lang="en-AU" altLang="cs-CZ" b="0">
                <a:solidFill>
                  <a:srgbClr val="7F7F7F"/>
                </a:solidFill>
                <a:latin typeface="Impact" pitchFamily="34" charset="0"/>
              </a:rPr>
              <a:t>%)</a:t>
            </a:r>
          </a:p>
        </p:txBody>
      </p:sp>
      <p:graphicFrame>
        <p:nvGraphicFramePr>
          <p:cNvPr id="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099425"/>
              </p:ext>
            </p:extLst>
          </p:nvPr>
        </p:nvGraphicFramePr>
        <p:xfrm>
          <a:off x="203200" y="889000"/>
          <a:ext cx="6910388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8072" name="Line 107"/>
          <p:cNvSpPr>
            <a:spLocks noChangeShapeType="1"/>
          </p:cNvSpPr>
          <p:nvPr/>
        </p:nvSpPr>
        <p:spPr bwMode="auto">
          <a:xfrm>
            <a:off x="609600" y="1237130"/>
            <a:ext cx="6934200" cy="0"/>
          </a:xfrm>
          <a:prstGeom prst="line">
            <a:avLst/>
          </a:prstGeom>
          <a:noFill/>
          <a:ln w="25400">
            <a:solidFill>
              <a:schemeClr val="bg2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pic>
        <p:nvPicPr>
          <p:cNvPr id="9" name="Picture 9" descr="C:\Users\Ivana\Desktop\Veolia\vytirani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48680"/>
            <a:ext cx="1459046" cy="1459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Line 107"/>
          <p:cNvSpPr>
            <a:spLocks noChangeShapeType="1"/>
          </p:cNvSpPr>
          <p:nvPr/>
        </p:nvSpPr>
        <p:spPr bwMode="auto">
          <a:xfrm>
            <a:off x="611560" y="1754886"/>
            <a:ext cx="6934200" cy="0"/>
          </a:xfrm>
          <a:prstGeom prst="line">
            <a:avLst/>
          </a:prstGeom>
          <a:noFill/>
          <a:ln w="25400">
            <a:solidFill>
              <a:schemeClr val="bg2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2" name="Line 107"/>
          <p:cNvSpPr>
            <a:spLocks noChangeShapeType="1"/>
          </p:cNvSpPr>
          <p:nvPr/>
        </p:nvSpPr>
        <p:spPr bwMode="auto">
          <a:xfrm>
            <a:off x="611560" y="2555939"/>
            <a:ext cx="6934200" cy="0"/>
          </a:xfrm>
          <a:prstGeom prst="line">
            <a:avLst/>
          </a:prstGeom>
          <a:noFill/>
          <a:ln w="25400">
            <a:solidFill>
              <a:schemeClr val="bg2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3" name="Line 107"/>
          <p:cNvSpPr>
            <a:spLocks noChangeShapeType="1"/>
          </p:cNvSpPr>
          <p:nvPr/>
        </p:nvSpPr>
        <p:spPr bwMode="auto">
          <a:xfrm>
            <a:off x="611560" y="3320844"/>
            <a:ext cx="6934200" cy="0"/>
          </a:xfrm>
          <a:prstGeom prst="line">
            <a:avLst/>
          </a:prstGeom>
          <a:noFill/>
          <a:ln w="25400">
            <a:solidFill>
              <a:schemeClr val="bg2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4" name="Line 107"/>
          <p:cNvSpPr>
            <a:spLocks noChangeShapeType="1"/>
          </p:cNvSpPr>
          <p:nvPr/>
        </p:nvSpPr>
        <p:spPr bwMode="auto">
          <a:xfrm>
            <a:off x="611560" y="4113220"/>
            <a:ext cx="6934200" cy="0"/>
          </a:xfrm>
          <a:prstGeom prst="line">
            <a:avLst/>
          </a:prstGeom>
          <a:noFill/>
          <a:ln w="25400">
            <a:solidFill>
              <a:schemeClr val="bg2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10762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C:\Lada\IBRS\template\podklady\titulni str patic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9144000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5" name="Text Box 35"/>
          <p:cNvSpPr txBox="1">
            <a:spLocks noChangeArrowheads="1"/>
          </p:cNvSpPr>
          <p:nvPr/>
        </p:nvSpPr>
        <p:spPr bwMode="auto">
          <a:xfrm>
            <a:off x="8229600" y="6553200"/>
            <a:ext cx="5334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1pPr>
            <a:lvl2pPr marL="742950" indent="-28575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2pPr>
            <a:lvl3pPr marL="11430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3pPr>
            <a:lvl4pPr marL="16002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4pPr>
            <a:lvl5pPr marL="20574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fld id="{628097CF-41DC-4F79-B648-A2AE5F09036D}" type="slidenum">
              <a:rPr lang="cs-CZ" altLang="cs-CZ" b="0">
                <a:solidFill>
                  <a:schemeClr val="bg2"/>
                </a:solidFill>
                <a:latin typeface="Impact" pitchFamily="34" charset="0"/>
              </a:rPr>
              <a:pPr eaLnBrk="1" hangingPunct="1">
                <a:lnSpc>
                  <a:spcPct val="90000"/>
                </a:lnSpc>
              </a:pPr>
              <a:t>26</a:t>
            </a:fld>
            <a:endParaRPr lang="cs-CZ" altLang="cs-CZ" b="0">
              <a:solidFill>
                <a:schemeClr val="bg2"/>
              </a:solidFill>
              <a:latin typeface="Impact" pitchFamily="34" charset="0"/>
            </a:endParaRPr>
          </a:p>
        </p:txBody>
      </p:sp>
      <p:sp>
        <p:nvSpPr>
          <p:cNvPr id="90116" name="Rectangle 8"/>
          <p:cNvSpPr>
            <a:spLocks noChangeArrowheads="1"/>
          </p:cNvSpPr>
          <p:nvPr/>
        </p:nvSpPr>
        <p:spPr bwMode="auto">
          <a:xfrm>
            <a:off x="381000" y="188913"/>
            <a:ext cx="8763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1pPr>
            <a:lvl2pPr marL="742950" indent="-28575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2pPr>
            <a:lvl3pPr marL="11430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3pPr>
            <a:lvl4pPr marL="16002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4pPr>
            <a:lvl5pPr marL="20574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9pPr>
          </a:lstStyle>
          <a:p>
            <a:pPr algn="l" eaLnBrk="1" hangingPunct="1">
              <a:lnSpc>
                <a:spcPct val="85000"/>
              </a:lnSpc>
            </a:pPr>
            <a:r>
              <a:rPr lang="cs-CZ" altLang="cs-CZ" sz="2800" b="0" dirty="0">
                <a:solidFill>
                  <a:srgbClr val="0066CC"/>
                </a:solidFill>
                <a:latin typeface="Impact" pitchFamily="34" charset="0"/>
              </a:rPr>
              <a:t>2/3 zavírají při mydlení rukou a čištění zubů vodu, častěji starší lidé a ženy.</a:t>
            </a:r>
          </a:p>
        </p:txBody>
      </p:sp>
      <p:sp>
        <p:nvSpPr>
          <p:cNvPr id="90117" name="Rectangle 4"/>
          <p:cNvSpPr>
            <a:spLocks noChangeArrowheads="1"/>
          </p:cNvSpPr>
          <p:nvPr/>
        </p:nvSpPr>
        <p:spPr bwMode="auto">
          <a:xfrm>
            <a:off x="323850" y="5364163"/>
            <a:ext cx="85153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1pPr>
            <a:lvl2pPr marL="742950" indent="-28575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2pPr>
            <a:lvl3pPr marL="11430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3pPr>
            <a:lvl4pPr marL="16002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4pPr>
            <a:lvl5pPr marL="20574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9pPr>
          </a:lstStyle>
          <a:p>
            <a:pPr algn="l" fontAlgn="b">
              <a:buFont typeface="Wingdings" pitchFamily="2" charset="2"/>
              <a:buNone/>
            </a:pPr>
            <a:r>
              <a:rPr lang="cs-CZ" altLang="cs-CZ" b="0">
                <a:solidFill>
                  <a:schemeClr val="tx1"/>
                </a:solidFill>
                <a:latin typeface="Impact" pitchFamily="34" charset="0"/>
              </a:rPr>
              <a:t>Q15) Používáte následující úsporná opatření: zavření vody během mydlení při mytí rukou nebo čištění zubů?</a:t>
            </a:r>
          </a:p>
        </p:txBody>
      </p:sp>
      <p:sp>
        <p:nvSpPr>
          <p:cNvPr id="6" name="Rectangle 127"/>
          <p:cNvSpPr>
            <a:spLocks noChangeArrowheads="1"/>
          </p:cNvSpPr>
          <p:nvPr/>
        </p:nvSpPr>
        <p:spPr bwMode="auto">
          <a:xfrm>
            <a:off x="7218363" y="5287963"/>
            <a:ext cx="16224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1pPr>
            <a:lvl2pPr marL="742950" indent="-28575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2pPr>
            <a:lvl3pPr marL="11430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3pPr>
            <a:lvl4pPr marL="16002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4pPr>
            <a:lvl5pPr marL="20574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AU" altLang="cs-CZ" b="0">
                <a:solidFill>
                  <a:srgbClr val="7F7F7F"/>
                </a:solidFill>
                <a:latin typeface="Impact" pitchFamily="34" charset="0"/>
              </a:rPr>
              <a:t>(s</a:t>
            </a:r>
            <a:r>
              <a:rPr lang="cs-CZ" altLang="cs-CZ" b="0">
                <a:solidFill>
                  <a:srgbClr val="7F7F7F"/>
                </a:solidFill>
                <a:latin typeface="Impact" pitchFamily="34" charset="0"/>
              </a:rPr>
              <a:t>tat. chyba</a:t>
            </a:r>
            <a:r>
              <a:rPr lang="en-AU" altLang="cs-CZ" b="0">
                <a:solidFill>
                  <a:srgbClr val="7F7F7F"/>
                </a:solidFill>
                <a:latin typeface="Impact" pitchFamily="34" charset="0"/>
              </a:rPr>
              <a:t>: max.</a:t>
            </a:r>
            <a:r>
              <a:rPr lang="cs-CZ" altLang="cs-CZ" b="0">
                <a:solidFill>
                  <a:srgbClr val="7F7F7F"/>
                </a:solidFill>
                <a:latin typeface="Impact" pitchFamily="34" charset="0"/>
              </a:rPr>
              <a:t> 9,5</a:t>
            </a:r>
            <a:r>
              <a:rPr lang="en-AU" altLang="cs-CZ" b="0">
                <a:solidFill>
                  <a:srgbClr val="7F7F7F"/>
                </a:solidFill>
                <a:latin typeface="Impact" pitchFamily="34" charset="0"/>
              </a:rPr>
              <a:t>%)</a:t>
            </a:r>
          </a:p>
        </p:txBody>
      </p:sp>
      <p:sp>
        <p:nvSpPr>
          <p:cNvPr id="90120" name="Line 107"/>
          <p:cNvSpPr>
            <a:spLocks noChangeShapeType="1"/>
          </p:cNvSpPr>
          <p:nvPr/>
        </p:nvSpPr>
        <p:spPr bwMode="auto">
          <a:xfrm>
            <a:off x="609600" y="1558701"/>
            <a:ext cx="6934200" cy="0"/>
          </a:xfrm>
          <a:prstGeom prst="line">
            <a:avLst/>
          </a:prstGeom>
          <a:noFill/>
          <a:ln w="25400">
            <a:solidFill>
              <a:schemeClr val="bg2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graphicFrame>
        <p:nvGraphicFramePr>
          <p:cNvPr id="9012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0408031"/>
              </p:ext>
            </p:extLst>
          </p:nvPr>
        </p:nvGraphicFramePr>
        <p:xfrm>
          <a:off x="152400" y="1177701"/>
          <a:ext cx="7011988" cy="462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3" name="Graf" r:id="rId4" imgW="7010490" imgH="4629150" progId="MSGraph.Chart.8">
                  <p:embed followColorScheme="full"/>
                </p:oleObj>
              </mc:Choice>
              <mc:Fallback>
                <p:oleObj name="Graf" r:id="rId4" imgW="7010490" imgH="462915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177701"/>
                        <a:ext cx="7011988" cy="462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122" name="Line 107"/>
          <p:cNvSpPr>
            <a:spLocks noChangeShapeType="1"/>
          </p:cNvSpPr>
          <p:nvPr/>
        </p:nvSpPr>
        <p:spPr bwMode="auto">
          <a:xfrm>
            <a:off x="609600" y="2092101"/>
            <a:ext cx="6934200" cy="0"/>
          </a:xfrm>
          <a:prstGeom prst="line">
            <a:avLst/>
          </a:prstGeom>
          <a:noFill/>
          <a:ln w="25400">
            <a:solidFill>
              <a:schemeClr val="bg2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90123" name="Line 107"/>
          <p:cNvSpPr>
            <a:spLocks noChangeShapeType="1"/>
          </p:cNvSpPr>
          <p:nvPr/>
        </p:nvSpPr>
        <p:spPr bwMode="auto">
          <a:xfrm>
            <a:off x="609600" y="2854101"/>
            <a:ext cx="6934200" cy="0"/>
          </a:xfrm>
          <a:prstGeom prst="line">
            <a:avLst/>
          </a:prstGeom>
          <a:noFill/>
          <a:ln w="25400">
            <a:solidFill>
              <a:schemeClr val="bg2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90124" name="Line 107"/>
          <p:cNvSpPr>
            <a:spLocks noChangeShapeType="1"/>
          </p:cNvSpPr>
          <p:nvPr/>
        </p:nvSpPr>
        <p:spPr bwMode="auto">
          <a:xfrm>
            <a:off x="609600" y="3692301"/>
            <a:ext cx="6934200" cy="0"/>
          </a:xfrm>
          <a:prstGeom prst="line">
            <a:avLst/>
          </a:prstGeom>
          <a:noFill/>
          <a:ln w="25400">
            <a:solidFill>
              <a:schemeClr val="bg2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90125" name="Line 107"/>
          <p:cNvSpPr>
            <a:spLocks noChangeShapeType="1"/>
          </p:cNvSpPr>
          <p:nvPr/>
        </p:nvSpPr>
        <p:spPr bwMode="auto">
          <a:xfrm>
            <a:off x="609600" y="4454301"/>
            <a:ext cx="6934200" cy="0"/>
          </a:xfrm>
          <a:prstGeom prst="line">
            <a:avLst/>
          </a:prstGeom>
          <a:noFill/>
          <a:ln w="25400">
            <a:solidFill>
              <a:schemeClr val="bg2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pic>
        <p:nvPicPr>
          <p:cNvPr id="13" name="Picture 2" descr="Výsledek obrázku pro money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511" y="692175"/>
            <a:ext cx="935038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Výsledek obrázku pro water ic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237" y="1814139"/>
            <a:ext cx="893763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79724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C:\Lada\IBRS\template\podklady\titulni str patic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9144000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39" name="Text Box 35"/>
          <p:cNvSpPr txBox="1">
            <a:spLocks noChangeArrowheads="1"/>
          </p:cNvSpPr>
          <p:nvPr/>
        </p:nvSpPr>
        <p:spPr bwMode="auto">
          <a:xfrm>
            <a:off x="8229600" y="6553200"/>
            <a:ext cx="5334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1pPr>
            <a:lvl2pPr marL="742950" indent="-28575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2pPr>
            <a:lvl3pPr marL="11430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3pPr>
            <a:lvl4pPr marL="16002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4pPr>
            <a:lvl5pPr marL="20574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fld id="{300CD5D6-7A25-430F-BADC-3208C7195D61}" type="slidenum">
              <a:rPr lang="cs-CZ" altLang="cs-CZ" b="0">
                <a:solidFill>
                  <a:schemeClr val="bg2"/>
                </a:solidFill>
                <a:latin typeface="Impact" pitchFamily="34" charset="0"/>
              </a:rPr>
              <a:pPr eaLnBrk="1" hangingPunct="1">
                <a:lnSpc>
                  <a:spcPct val="90000"/>
                </a:lnSpc>
              </a:pPr>
              <a:t>27</a:t>
            </a:fld>
            <a:endParaRPr lang="cs-CZ" altLang="cs-CZ" b="0">
              <a:solidFill>
                <a:schemeClr val="bg2"/>
              </a:solidFill>
              <a:latin typeface="Impact" pitchFamily="34" charset="0"/>
            </a:endParaRPr>
          </a:p>
        </p:txBody>
      </p:sp>
      <p:sp>
        <p:nvSpPr>
          <p:cNvPr id="91140" name="Rectangle 8"/>
          <p:cNvSpPr>
            <a:spLocks noChangeArrowheads="1"/>
          </p:cNvSpPr>
          <p:nvPr/>
        </p:nvSpPr>
        <p:spPr bwMode="auto">
          <a:xfrm>
            <a:off x="381000" y="188913"/>
            <a:ext cx="8763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1pPr>
            <a:lvl2pPr marL="742950" indent="-28575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2pPr>
            <a:lvl3pPr marL="11430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3pPr>
            <a:lvl4pPr marL="16002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4pPr>
            <a:lvl5pPr marL="20574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9pPr>
          </a:lstStyle>
          <a:p>
            <a:pPr algn="l" eaLnBrk="1" hangingPunct="1">
              <a:lnSpc>
                <a:spcPct val="85000"/>
              </a:lnSpc>
            </a:pPr>
            <a:r>
              <a:rPr lang="cs-CZ" altLang="cs-CZ" sz="2800" b="0" dirty="0">
                <a:solidFill>
                  <a:srgbClr val="0066CC"/>
                </a:solidFill>
                <a:latin typeface="Impact" pitchFamily="34" charset="0"/>
              </a:rPr>
              <a:t>Téměř každá druhý myje nádobí v napuštěném dřezu, častěji starší, v menších domácnostech a v bytech.</a:t>
            </a:r>
          </a:p>
        </p:txBody>
      </p:sp>
      <p:sp>
        <p:nvSpPr>
          <p:cNvPr id="91141" name="Rectangle 4"/>
          <p:cNvSpPr>
            <a:spLocks noChangeArrowheads="1"/>
          </p:cNvSpPr>
          <p:nvPr/>
        </p:nvSpPr>
        <p:spPr bwMode="auto">
          <a:xfrm>
            <a:off x="323850" y="5364163"/>
            <a:ext cx="85153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1pPr>
            <a:lvl2pPr marL="742950" indent="-28575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2pPr>
            <a:lvl3pPr marL="11430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3pPr>
            <a:lvl4pPr marL="16002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4pPr>
            <a:lvl5pPr marL="20574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9pPr>
          </a:lstStyle>
          <a:p>
            <a:pPr algn="l" fontAlgn="b">
              <a:buFont typeface="Wingdings" pitchFamily="2" charset="2"/>
              <a:buNone/>
            </a:pPr>
            <a:r>
              <a:rPr lang="cs-CZ" altLang="cs-CZ" b="0">
                <a:solidFill>
                  <a:schemeClr val="tx1"/>
                </a:solidFill>
                <a:latin typeface="Impact" pitchFamily="34" charset="0"/>
              </a:rPr>
              <a:t>Q16) Používáte následující úsporná opatření: mytí nádobí v napuštěném dřezu a ne pod tekoucí vodou?</a:t>
            </a:r>
          </a:p>
        </p:txBody>
      </p:sp>
      <p:sp>
        <p:nvSpPr>
          <p:cNvPr id="6" name="Rectangle 127"/>
          <p:cNvSpPr>
            <a:spLocks noChangeArrowheads="1"/>
          </p:cNvSpPr>
          <p:nvPr/>
        </p:nvSpPr>
        <p:spPr bwMode="auto">
          <a:xfrm>
            <a:off x="7218363" y="5287963"/>
            <a:ext cx="16224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1pPr>
            <a:lvl2pPr marL="742950" indent="-28575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2pPr>
            <a:lvl3pPr marL="11430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3pPr>
            <a:lvl4pPr marL="16002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4pPr>
            <a:lvl5pPr marL="20574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AU" altLang="cs-CZ" b="0">
                <a:solidFill>
                  <a:srgbClr val="7F7F7F"/>
                </a:solidFill>
                <a:latin typeface="Impact" pitchFamily="34" charset="0"/>
              </a:rPr>
              <a:t>(s</a:t>
            </a:r>
            <a:r>
              <a:rPr lang="cs-CZ" altLang="cs-CZ" b="0">
                <a:solidFill>
                  <a:srgbClr val="7F7F7F"/>
                </a:solidFill>
                <a:latin typeface="Impact" pitchFamily="34" charset="0"/>
              </a:rPr>
              <a:t>tat. chyba</a:t>
            </a:r>
            <a:r>
              <a:rPr lang="en-AU" altLang="cs-CZ" b="0">
                <a:solidFill>
                  <a:srgbClr val="7F7F7F"/>
                </a:solidFill>
                <a:latin typeface="Impact" pitchFamily="34" charset="0"/>
              </a:rPr>
              <a:t>: max.</a:t>
            </a:r>
            <a:r>
              <a:rPr lang="cs-CZ" altLang="cs-CZ" b="0">
                <a:solidFill>
                  <a:srgbClr val="7F7F7F"/>
                </a:solidFill>
                <a:latin typeface="Impact" pitchFamily="34" charset="0"/>
              </a:rPr>
              <a:t> 9,5</a:t>
            </a:r>
            <a:r>
              <a:rPr lang="en-AU" altLang="cs-CZ" b="0">
                <a:solidFill>
                  <a:srgbClr val="7F7F7F"/>
                </a:solidFill>
                <a:latin typeface="Impact" pitchFamily="34" charset="0"/>
              </a:rPr>
              <a:t>%)</a:t>
            </a:r>
          </a:p>
        </p:txBody>
      </p:sp>
      <p:sp>
        <p:nvSpPr>
          <p:cNvPr id="91143" name="Line 107"/>
          <p:cNvSpPr>
            <a:spLocks noChangeShapeType="1"/>
          </p:cNvSpPr>
          <p:nvPr/>
        </p:nvSpPr>
        <p:spPr bwMode="auto">
          <a:xfrm>
            <a:off x="609600" y="1558701"/>
            <a:ext cx="6934200" cy="0"/>
          </a:xfrm>
          <a:prstGeom prst="line">
            <a:avLst/>
          </a:prstGeom>
          <a:noFill/>
          <a:ln w="25400">
            <a:solidFill>
              <a:schemeClr val="bg2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graphicFrame>
        <p:nvGraphicFramePr>
          <p:cNvPr id="9114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9298970"/>
              </p:ext>
            </p:extLst>
          </p:nvPr>
        </p:nvGraphicFramePr>
        <p:xfrm>
          <a:off x="152400" y="1177701"/>
          <a:ext cx="7011988" cy="462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7" name="Graf" r:id="rId4" imgW="7010490" imgH="4629150" progId="MSGraph.Chart.8">
                  <p:embed followColorScheme="full"/>
                </p:oleObj>
              </mc:Choice>
              <mc:Fallback>
                <p:oleObj name="Graf" r:id="rId4" imgW="7010490" imgH="462915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177701"/>
                        <a:ext cx="7011988" cy="462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145" name="Line 107"/>
          <p:cNvSpPr>
            <a:spLocks noChangeShapeType="1"/>
          </p:cNvSpPr>
          <p:nvPr/>
        </p:nvSpPr>
        <p:spPr bwMode="auto">
          <a:xfrm>
            <a:off x="609600" y="2092101"/>
            <a:ext cx="6934200" cy="0"/>
          </a:xfrm>
          <a:prstGeom prst="line">
            <a:avLst/>
          </a:prstGeom>
          <a:noFill/>
          <a:ln w="25400">
            <a:solidFill>
              <a:schemeClr val="bg2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91146" name="Line 107"/>
          <p:cNvSpPr>
            <a:spLocks noChangeShapeType="1"/>
          </p:cNvSpPr>
          <p:nvPr/>
        </p:nvSpPr>
        <p:spPr bwMode="auto">
          <a:xfrm>
            <a:off x="609600" y="2854101"/>
            <a:ext cx="6934200" cy="0"/>
          </a:xfrm>
          <a:prstGeom prst="line">
            <a:avLst/>
          </a:prstGeom>
          <a:noFill/>
          <a:ln w="25400">
            <a:solidFill>
              <a:schemeClr val="bg2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91147" name="Line 107"/>
          <p:cNvSpPr>
            <a:spLocks noChangeShapeType="1"/>
          </p:cNvSpPr>
          <p:nvPr/>
        </p:nvSpPr>
        <p:spPr bwMode="auto">
          <a:xfrm>
            <a:off x="609600" y="3692301"/>
            <a:ext cx="6934200" cy="0"/>
          </a:xfrm>
          <a:prstGeom prst="line">
            <a:avLst/>
          </a:prstGeom>
          <a:noFill/>
          <a:ln w="25400">
            <a:solidFill>
              <a:schemeClr val="bg2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91148" name="Line 107"/>
          <p:cNvSpPr>
            <a:spLocks noChangeShapeType="1"/>
          </p:cNvSpPr>
          <p:nvPr/>
        </p:nvSpPr>
        <p:spPr bwMode="auto">
          <a:xfrm>
            <a:off x="609600" y="4454301"/>
            <a:ext cx="6934200" cy="0"/>
          </a:xfrm>
          <a:prstGeom prst="line">
            <a:avLst/>
          </a:prstGeom>
          <a:noFill/>
          <a:ln w="25400">
            <a:solidFill>
              <a:schemeClr val="bg2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pic>
        <p:nvPicPr>
          <p:cNvPr id="13" name="Picture 2" descr="Výsledek obrázku pro money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511" y="692175"/>
            <a:ext cx="935038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Výsledek obrázku pro water ic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237" y="1814139"/>
            <a:ext cx="893763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93928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C:\Lada\IBRS\template\podklady\titulni str patic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9144000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3" name="Text Box 35"/>
          <p:cNvSpPr txBox="1">
            <a:spLocks noChangeArrowheads="1"/>
          </p:cNvSpPr>
          <p:nvPr/>
        </p:nvSpPr>
        <p:spPr bwMode="auto">
          <a:xfrm>
            <a:off x="8229600" y="6553200"/>
            <a:ext cx="5334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1pPr>
            <a:lvl2pPr marL="742950" indent="-28575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2pPr>
            <a:lvl3pPr marL="11430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3pPr>
            <a:lvl4pPr marL="16002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4pPr>
            <a:lvl5pPr marL="20574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fld id="{5A7A4EDA-6E21-47AE-874A-8A0DDC5E5BB8}" type="slidenum">
              <a:rPr lang="cs-CZ" altLang="cs-CZ" b="0">
                <a:solidFill>
                  <a:schemeClr val="bg2"/>
                </a:solidFill>
                <a:latin typeface="Impact" pitchFamily="34" charset="0"/>
              </a:rPr>
              <a:pPr eaLnBrk="1" hangingPunct="1">
                <a:lnSpc>
                  <a:spcPct val="90000"/>
                </a:lnSpc>
              </a:pPr>
              <a:t>28</a:t>
            </a:fld>
            <a:endParaRPr lang="cs-CZ" altLang="cs-CZ" b="0">
              <a:solidFill>
                <a:schemeClr val="bg2"/>
              </a:solidFill>
              <a:latin typeface="Impact" pitchFamily="34" charset="0"/>
            </a:endParaRPr>
          </a:p>
        </p:txBody>
      </p:sp>
      <p:sp>
        <p:nvSpPr>
          <p:cNvPr id="92164" name="Rectangle 8"/>
          <p:cNvSpPr>
            <a:spLocks noChangeArrowheads="1"/>
          </p:cNvSpPr>
          <p:nvPr/>
        </p:nvSpPr>
        <p:spPr bwMode="auto">
          <a:xfrm>
            <a:off x="381000" y="188913"/>
            <a:ext cx="8763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1pPr>
            <a:lvl2pPr marL="742950" indent="-28575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2pPr>
            <a:lvl3pPr marL="11430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3pPr>
            <a:lvl4pPr marL="16002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4pPr>
            <a:lvl5pPr marL="20574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9pPr>
          </a:lstStyle>
          <a:p>
            <a:pPr algn="l" eaLnBrk="1" hangingPunct="1">
              <a:lnSpc>
                <a:spcPct val="85000"/>
              </a:lnSpc>
            </a:pPr>
            <a:r>
              <a:rPr lang="cs-CZ" altLang="cs-CZ" sz="2800" b="0" dirty="0">
                <a:solidFill>
                  <a:srgbClr val="0066CC"/>
                </a:solidFill>
                <a:latin typeface="Impact" pitchFamily="34" charset="0"/>
              </a:rPr>
              <a:t>44% vlastníků myčku oplachuje z talířů zbytky před vložením do myčky, častěji ženy a mladší respondenti.</a:t>
            </a:r>
          </a:p>
        </p:txBody>
      </p:sp>
      <p:sp>
        <p:nvSpPr>
          <p:cNvPr id="92165" name="Rectangle 4"/>
          <p:cNvSpPr>
            <a:spLocks noChangeArrowheads="1"/>
          </p:cNvSpPr>
          <p:nvPr/>
        </p:nvSpPr>
        <p:spPr bwMode="auto">
          <a:xfrm>
            <a:off x="323850" y="5364163"/>
            <a:ext cx="85153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1pPr>
            <a:lvl2pPr marL="742950" indent="-28575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2pPr>
            <a:lvl3pPr marL="11430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3pPr>
            <a:lvl4pPr marL="16002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4pPr>
            <a:lvl5pPr marL="20574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9pPr>
          </a:lstStyle>
          <a:p>
            <a:pPr algn="l" fontAlgn="b">
              <a:buFont typeface="Wingdings" pitchFamily="2" charset="2"/>
              <a:buNone/>
            </a:pPr>
            <a:r>
              <a:rPr lang="cs-CZ" altLang="cs-CZ" b="0">
                <a:solidFill>
                  <a:schemeClr val="tx1"/>
                </a:solidFill>
                <a:latin typeface="Impact" pitchFamily="34" charset="0"/>
              </a:rPr>
              <a:t>Q17) Používáte následující úsporná opatření: opláchnutí zbytků z talířů před vložením do myčky? (odpovídají ti, co mají myčku)</a:t>
            </a:r>
          </a:p>
        </p:txBody>
      </p:sp>
      <p:sp>
        <p:nvSpPr>
          <p:cNvPr id="6" name="Rectangle 127"/>
          <p:cNvSpPr>
            <a:spLocks noChangeArrowheads="1"/>
          </p:cNvSpPr>
          <p:nvPr/>
        </p:nvSpPr>
        <p:spPr bwMode="auto">
          <a:xfrm>
            <a:off x="7218363" y="5181600"/>
            <a:ext cx="16557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1pPr>
            <a:lvl2pPr marL="742950" indent="-28575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2pPr>
            <a:lvl3pPr marL="11430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3pPr>
            <a:lvl4pPr marL="16002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4pPr>
            <a:lvl5pPr marL="20574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AU" altLang="cs-CZ" b="0">
                <a:solidFill>
                  <a:srgbClr val="7F7F7F"/>
                </a:solidFill>
                <a:latin typeface="Impact" pitchFamily="34" charset="0"/>
              </a:rPr>
              <a:t>(s</a:t>
            </a:r>
            <a:r>
              <a:rPr lang="cs-CZ" altLang="cs-CZ" b="0">
                <a:solidFill>
                  <a:srgbClr val="7F7F7F"/>
                </a:solidFill>
                <a:latin typeface="Impact" pitchFamily="34" charset="0"/>
              </a:rPr>
              <a:t>tat. chyba</a:t>
            </a:r>
            <a:r>
              <a:rPr lang="en-AU" altLang="cs-CZ" b="0">
                <a:solidFill>
                  <a:srgbClr val="7F7F7F"/>
                </a:solidFill>
                <a:latin typeface="Impact" pitchFamily="34" charset="0"/>
              </a:rPr>
              <a:t>: max.</a:t>
            </a:r>
            <a:r>
              <a:rPr lang="cs-CZ" altLang="cs-CZ" b="0">
                <a:solidFill>
                  <a:srgbClr val="7F7F7F"/>
                </a:solidFill>
                <a:latin typeface="Impact" pitchFamily="34" charset="0"/>
              </a:rPr>
              <a:t> 11,0</a:t>
            </a:r>
            <a:r>
              <a:rPr lang="en-AU" altLang="cs-CZ" b="0">
                <a:solidFill>
                  <a:srgbClr val="7F7F7F"/>
                </a:solidFill>
                <a:latin typeface="Impact" pitchFamily="34" charset="0"/>
              </a:rPr>
              <a:t>%)</a:t>
            </a:r>
          </a:p>
        </p:txBody>
      </p:sp>
      <p:sp>
        <p:nvSpPr>
          <p:cNvPr id="92167" name="Line 107"/>
          <p:cNvSpPr>
            <a:spLocks noChangeShapeType="1"/>
          </p:cNvSpPr>
          <p:nvPr/>
        </p:nvSpPr>
        <p:spPr bwMode="auto">
          <a:xfrm>
            <a:off x="609600" y="1558701"/>
            <a:ext cx="6934200" cy="0"/>
          </a:xfrm>
          <a:prstGeom prst="line">
            <a:avLst/>
          </a:prstGeom>
          <a:noFill/>
          <a:ln w="25400">
            <a:solidFill>
              <a:schemeClr val="bg2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graphicFrame>
        <p:nvGraphicFramePr>
          <p:cNvPr id="9216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0008921"/>
              </p:ext>
            </p:extLst>
          </p:nvPr>
        </p:nvGraphicFramePr>
        <p:xfrm>
          <a:off x="152400" y="1177701"/>
          <a:ext cx="7011988" cy="462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1" name="Graf" r:id="rId4" imgW="7010490" imgH="4629150" progId="MSGraph.Chart.8">
                  <p:embed followColorScheme="full"/>
                </p:oleObj>
              </mc:Choice>
              <mc:Fallback>
                <p:oleObj name="Graf" r:id="rId4" imgW="7010490" imgH="462915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177701"/>
                        <a:ext cx="7011988" cy="462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69" name="Line 107"/>
          <p:cNvSpPr>
            <a:spLocks noChangeShapeType="1"/>
          </p:cNvSpPr>
          <p:nvPr/>
        </p:nvSpPr>
        <p:spPr bwMode="auto">
          <a:xfrm>
            <a:off x="609600" y="2092101"/>
            <a:ext cx="6934200" cy="0"/>
          </a:xfrm>
          <a:prstGeom prst="line">
            <a:avLst/>
          </a:prstGeom>
          <a:noFill/>
          <a:ln w="25400">
            <a:solidFill>
              <a:schemeClr val="bg2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92170" name="Line 107"/>
          <p:cNvSpPr>
            <a:spLocks noChangeShapeType="1"/>
          </p:cNvSpPr>
          <p:nvPr/>
        </p:nvSpPr>
        <p:spPr bwMode="auto">
          <a:xfrm>
            <a:off x="609600" y="2854101"/>
            <a:ext cx="6934200" cy="0"/>
          </a:xfrm>
          <a:prstGeom prst="line">
            <a:avLst/>
          </a:prstGeom>
          <a:noFill/>
          <a:ln w="25400">
            <a:solidFill>
              <a:schemeClr val="bg2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92171" name="Line 107"/>
          <p:cNvSpPr>
            <a:spLocks noChangeShapeType="1"/>
          </p:cNvSpPr>
          <p:nvPr/>
        </p:nvSpPr>
        <p:spPr bwMode="auto">
          <a:xfrm>
            <a:off x="609600" y="3692301"/>
            <a:ext cx="6934200" cy="0"/>
          </a:xfrm>
          <a:prstGeom prst="line">
            <a:avLst/>
          </a:prstGeom>
          <a:noFill/>
          <a:ln w="25400">
            <a:solidFill>
              <a:schemeClr val="bg2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92172" name="Line 107"/>
          <p:cNvSpPr>
            <a:spLocks noChangeShapeType="1"/>
          </p:cNvSpPr>
          <p:nvPr/>
        </p:nvSpPr>
        <p:spPr bwMode="auto">
          <a:xfrm>
            <a:off x="609600" y="4454301"/>
            <a:ext cx="6934200" cy="0"/>
          </a:xfrm>
          <a:prstGeom prst="line">
            <a:avLst/>
          </a:prstGeom>
          <a:noFill/>
          <a:ln w="25400">
            <a:solidFill>
              <a:schemeClr val="bg2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pic>
        <p:nvPicPr>
          <p:cNvPr id="13" name="Picture 2" descr="Výsledek obrázku pro money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962" y="1077223"/>
            <a:ext cx="935038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Výsledek obrázku pro water ic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786" y="2194606"/>
            <a:ext cx="893763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70807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C:\Lada\IBRS\template\podklady\titulni str patic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9144000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7" name="Text Box 35"/>
          <p:cNvSpPr txBox="1">
            <a:spLocks noChangeArrowheads="1"/>
          </p:cNvSpPr>
          <p:nvPr/>
        </p:nvSpPr>
        <p:spPr bwMode="auto">
          <a:xfrm>
            <a:off x="8229600" y="6553200"/>
            <a:ext cx="5334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1pPr>
            <a:lvl2pPr marL="742950" indent="-28575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2pPr>
            <a:lvl3pPr marL="11430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3pPr>
            <a:lvl4pPr marL="16002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4pPr>
            <a:lvl5pPr marL="20574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fld id="{D900C6DA-963F-45C7-8544-050E04595D7E}" type="slidenum">
              <a:rPr lang="cs-CZ" altLang="cs-CZ" b="0">
                <a:solidFill>
                  <a:schemeClr val="bg2"/>
                </a:solidFill>
                <a:latin typeface="Impact" pitchFamily="34" charset="0"/>
              </a:rPr>
              <a:pPr eaLnBrk="1" hangingPunct="1">
                <a:lnSpc>
                  <a:spcPct val="90000"/>
                </a:lnSpc>
              </a:pPr>
              <a:t>29</a:t>
            </a:fld>
            <a:endParaRPr lang="cs-CZ" altLang="cs-CZ" b="0">
              <a:solidFill>
                <a:schemeClr val="bg2"/>
              </a:solidFill>
              <a:latin typeface="Impact" pitchFamily="34" charset="0"/>
            </a:endParaRPr>
          </a:p>
        </p:txBody>
      </p:sp>
      <p:sp>
        <p:nvSpPr>
          <p:cNvPr id="93188" name="Rectangle 8"/>
          <p:cNvSpPr>
            <a:spLocks noChangeArrowheads="1"/>
          </p:cNvSpPr>
          <p:nvPr/>
        </p:nvSpPr>
        <p:spPr bwMode="auto">
          <a:xfrm>
            <a:off x="381000" y="188913"/>
            <a:ext cx="8763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1pPr>
            <a:lvl2pPr marL="742950" indent="-28575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2pPr>
            <a:lvl3pPr marL="11430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3pPr>
            <a:lvl4pPr marL="16002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4pPr>
            <a:lvl5pPr marL="20574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9pPr>
          </a:lstStyle>
          <a:p>
            <a:pPr algn="l" eaLnBrk="1" hangingPunct="1">
              <a:lnSpc>
                <a:spcPct val="85000"/>
              </a:lnSpc>
            </a:pPr>
            <a:r>
              <a:rPr lang="cs-CZ" altLang="cs-CZ" sz="2800" b="0" dirty="0">
                <a:solidFill>
                  <a:srgbClr val="0066CC"/>
                </a:solidFill>
                <a:latin typeface="Impact" pitchFamily="34" charset="0"/>
              </a:rPr>
              <a:t>2/3 zapínají myčku/pračku až když jsou plné, častěji s vyšším vzděláním a obyvatelé RD.</a:t>
            </a:r>
          </a:p>
        </p:txBody>
      </p:sp>
      <p:sp>
        <p:nvSpPr>
          <p:cNvPr id="93189" name="Rectangle 4"/>
          <p:cNvSpPr>
            <a:spLocks noChangeArrowheads="1"/>
          </p:cNvSpPr>
          <p:nvPr/>
        </p:nvSpPr>
        <p:spPr bwMode="auto">
          <a:xfrm>
            <a:off x="323850" y="5364163"/>
            <a:ext cx="85153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1pPr>
            <a:lvl2pPr marL="742950" indent="-28575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2pPr>
            <a:lvl3pPr marL="11430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3pPr>
            <a:lvl4pPr marL="16002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4pPr>
            <a:lvl5pPr marL="20574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9pPr>
          </a:lstStyle>
          <a:p>
            <a:pPr algn="l" fontAlgn="b">
              <a:buFont typeface="Wingdings" pitchFamily="2" charset="2"/>
              <a:buNone/>
            </a:pPr>
            <a:r>
              <a:rPr lang="cs-CZ" altLang="cs-CZ" b="0">
                <a:solidFill>
                  <a:schemeClr val="tx1"/>
                </a:solidFill>
                <a:latin typeface="Impact" pitchFamily="34" charset="0"/>
              </a:rPr>
              <a:t>Q18) Používáte následující úsporná opatření: zapínání myčky a pračky až když jsou plné?</a:t>
            </a:r>
          </a:p>
        </p:txBody>
      </p:sp>
      <p:sp>
        <p:nvSpPr>
          <p:cNvPr id="6" name="Rectangle 127"/>
          <p:cNvSpPr>
            <a:spLocks noChangeArrowheads="1"/>
          </p:cNvSpPr>
          <p:nvPr/>
        </p:nvSpPr>
        <p:spPr bwMode="auto">
          <a:xfrm>
            <a:off x="7218363" y="5287963"/>
            <a:ext cx="16224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1pPr>
            <a:lvl2pPr marL="742950" indent="-28575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2pPr>
            <a:lvl3pPr marL="11430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3pPr>
            <a:lvl4pPr marL="16002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4pPr>
            <a:lvl5pPr marL="20574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AU" altLang="cs-CZ" b="0">
                <a:solidFill>
                  <a:srgbClr val="7F7F7F"/>
                </a:solidFill>
                <a:latin typeface="Impact" pitchFamily="34" charset="0"/>
              </a:rPr>
              <a:t>(s</a:t>
            </a:r>
            <a:r>
              <a:rPr lang="cs-CZ" altLang="cs-CZ" b="0">
                <a:solidFill>
                  <a:srgbClr val="7F7F7F"/>
                </a:solidFill>
                <a:latin typeface="Impact" pitchFamily="34" charset="0"/>
              </a:rPr>
              <a:t>tat. chyba</a:t>
            </a:r>
            <a:r>
              <a:rPr lang="en-AU" altLang="cs-CZ" b="0">
                <a:solidFill>
                  <a:srgbClr val="7F7F7F"/>
                </a:solidFill>
                <a:latin typeface="Impact" pitchFamily="34" charset="0"/>
              </a:rPr>
              <a:t>: max.</a:t>
            </a:r>
            <a:r>
              <a:rPr lang="cs-CZ" altLang="cs-CZ" b="0">
                <a:solidFill>
                  <a:srgbClr val="7F7F7F"/>
                </a:solidFill>
                <a:latin typeface="Impact" pitchFamily="34" charset="0"/>
              </a:rPr>
              <a:t> 9,5</a:t>
            </a:r>
            <a:r>
              <a:rPr lang="en-AU" altLang="cs-CZ" b="0">
                <a:solidFill>
                  <a:srgbClr val="7F7F7F"/>
                </a:solidFill>
                <a:latin typeface="Impact" pitchFamily="34" charset="0"/>
              </a:rPr>
              <a:t>%)</a:t>
            </a:r>
          </a:p>
        </p:txBody>
      </p:sp>
      <p:sp>
        <p:nvSpPr>
          <p:cNvPr id="93191" name="Line 107"/>
          <p:cNvSpPr>
            <a:spLocks noChangeShapeType="1"/>
          </p:cNvSpPr>
          <p:nvPr/>
        </p:nvSpPr>
        <p:spPr bwMode="auto">
          <a:xfrm>
            <a:off x="609600" y="1558701"/>
            <a:ext cx="6934200" cy="0"/>
          </a:xfrm>
          <a:prstGeom prst="line">
            <a:avLst/>
          </a:prstGeom>
          <a:noFill/>
          <a:ln w="25400">
            <a:solidFill>
              <a:schemeClr val="bg2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graphicFrame>
        <p:nvGraphicFramePr>
          <p:cNvPr id="9319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8764090"/>
              </p:ext>
            </p:extLst>
          </p:nvPr>
        </p:nvGraphicFramePr>
        <p:xfrm>
          <a:off x="152400" y="1177701"/>
          <a:ext cx="7011988" cy="462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5" name="Graf" r:id="rId4" imgW="7010490" imgH="4629150" progId="MSGraph.Chart.8">
                  <p:embed followColorScheme="full"/>
                </p:oleObj>
              </mc:Choice>
              <mc:Fallback>
                <p:oleObj name="Graf" r:id="rId4" imgW="7010490" imgH="462915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177701"/>
                        <a:ext cx="7011988" cy="462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193" name="Line 107"/>
          <p:cNvSpPr>
            <a:spLocks noChangeShapeType="1"/>
          </p:cNvSpPr>
          <p:nvPr/>
        </p:nvSpPr>
        <p:spPr bwMode="auto">
          <a:xfrm>
            <a:off x="609600" y="2092101"/>
            <a:ext cx="6934200" cy="0"/>
          </a:xfrm>
          <a:prstGeom prst="line">
            <a:avLst/>
          </a:prstGeom>
          <a:noFill/>
          <a:ln w="25400">
            <a:solidFill>
              <a:schemeClr val="bg2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93194" name="Line 107"/>
          <p:cNvSpPr>
            <a:spLocks noChangeShapeType="1"/>
          </p:cNvSpPr>
          <p:nvPr/>
        </p:nvSpPr>
        <p:spPr bwMode="auto">
          <a:xfrm>
            <a:off x="609600" y="2854101"/>
            <a:ext cx="6934200" cy="0"/>
          </a:xfrm>
          <a:prstGeom prst="line">
            <a:avLst/>
          </a:prstGeom>
          <a:noFill/>
          <a:ln w="25400">
            <a:solidFill>
              <a:schemeClr val="bg2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93195" name="Line 107"/>
          <p:cNvSpPr>
            <a:spLocks noChangeShapeType="1"/>
          </p:cNvSpPr>
          <p:nvPr/>
        </p:nvSpPr>
        <p:spPr bwMode="auto">
          <a:xfrm>
            <a:off x="609600" y="3692301"/>
            <a:ext cx="6934200" cy="0"/>
          </a:xfrm>
          <a:prstGeom prst="line">
            <a:avLst/>
          </a:prstGeom>
          <a:noFill/>
          <a:ln w="25400">
            <a:solidFill>
              <a:schemeClr val="bg2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93196" name="Line 107"/>
          <p:cNvSpPr>
            <a:spLocks noChangeShapeType="1"/>
          </p:cNvSpPr>
          <p:nvPr/>
        </p:nvSpPr>
        <p:spPr bwMode="auto">
          <a:xfrm>
            <a:off x="609600" y="4454301"/>
            <a:ext cx="6934200" cy="0"/>
          </a:xfrm>
          <a:prstGeom prst="line">
            <a:avLst/>
          </a:prstGeom>
          <a:noFill/>
          <a:ln w="25400">
            <a:solidFill>
              <a:schemeClr val="bg2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pic>
        <p:nvPicPr>
          <p:cNvPr id="13" name="Picture 2" descr="Výsledek obrázku pro money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511" y="692175"/>
            <a:ext cx="935038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Výsledek obrázku pro water ic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237" y="1814139"/>
            <a:ext cx="893763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949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Lada\IBRS\template\podklady\titulni str patic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5638800"/>
            <a:ext cx="9144000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8"/>
          <p:cNvSpPr>
            <a:spLocks noChangeArrowheads="1"/>
          </p:cNvSpPr>
          <p:nvPr/>
        </p:nvSpPr>
        <p:spPr bwMode="auto">
          <a:xfrm>
            <a:off x="381000" y="304800"/>
            <a:ext cx="2967038" cy="6858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cs-CZ" altLang="cs-CZ" sz="4000">
                <a:solidFill>
                  <a:schemeClr val="bg1"/>
                </a:solidFill>
                <a:latin typeface="Impact" pitchFamily="34" charset="0"/>
              </a:rPr>
              <a:t>Metodologie</a:t>
            </a:r>
          </a:p>
        </p:txBody>
      </p:sp>
      <p:sp>
        <p:nvSpPr>
          <p:cNvPr id="4100" name="Text Box 35"/>
          <p:cNvSpPr txBox="1">
            <a:spLocks noChangeArrowheads="1"/>
          </p:cNvSpPr>
          <p:nvPr/>
        </p:nvSpPr>
        <p:spPr bwMode="auto">
          <a:xfrm>
            <a:off x="8229600" y="6553200"/>
            <a:ext cx="5334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fld id="{01B9F178-60E0-4BD3-BE1D-75D21D63484B}" type="slidenum">
              <a:rPr lang="cs-CZ" altLang="cs-CZ">
                <a:solidFill>
                  <a:schemeClr val="bg2"/>
                </a:solidFill>
                <a:latin typeface="Impact" pitchFamily="34" charset="0"/>
              </a:rPr>
              <a:pPr algn="ctr" eaLnBrk="1" hangingPunct="1">
                <a:lnSpc>
                  <a:spcPct val="90000"/>
                </a:lnSpc>
              </a:pPr>
              <a:t>3</a:t>
            </a:fld>
            <a:endParaRPr lang="cs-CZ" altLang="cs-CZ">
              <a:solidFill>
                <a:schemeClr val="bg2"/>
              </a:solidFill>
              <a:latin typeface="Impact" pitchFamily="34" charset="0"/>
            </a:endParaRPr>
          </a:p>
        </p:txBody>
      </p:sp>
      <p:pic>
        <p:nvPicPr>
          <p:cNvPr id="21" name="Picture 1057" descr="https://image.freepik.com/free-icon/call-center-worker-with-headset_318-61764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468" y="1573058"/>
            <a:ext cx="1263961" cy="1263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3" name="Text Box 35"/>
          <p:cNvSpPr txBox="1">
            <a:spLocks noChangeArrowheads="1"/>
          </p:cNvSpPr>
          <p:nvPr/>
        </p:nvSpPr>
        <p:spPr bwMode="auto">
          <a:xfrm>
            <a:off x="5940152" y="1499566"/>
            <a:ext cx="2667000" cy="3259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cs-CZ" altLang="cs-CZ" sz="2400" dirty="0">
                <a:solidFill>
                  <a:srgbClr val="FF0000"/>
                </a:solidFill>
                <a:latin typeface="Impact" pitchFamily="34" charset="0"/>
              </a:rPr>
              <a:t>Vzorek N=500</a:t>
            </a:r>
          </a:p>
          <a:p>
            <a:pPr eaLnBrk="1" hangingPunct="1"/>
            <a:r>
              <a:rPr lang="cs-CZ" altLang="en-US" sz="1500" dirty="0">
                <a:solidFill>
                  <a:schemeClr val="tx1"/>
                </a:solidFill>
                <a:latin typeface="Impact" pitchFamily="34" charset="0"/>
              </a:rPr>
              <a:t>Telefonické CATI dotazování (domácnosti, zákazníci PVK/</a:t>
            </a:r>
            <a:r>
              <a:rPr lang="cs-CZ" altLang="en-US" sz="1500" dirty="0" err="1">
                <a:solidFill>
                  <a:schemeClr val="tx1"/>
                </a:solidFill>
                <a:latin typeface="Impact" pitchFamily="34" charset="0"/>
              </a:rPr>
              <a:t>Veolia</a:t>
            </a:r>
            <a:r>
              <a:rPr lang="cs-CZ" altLang="en-US" sz="1500" dirty="0">
                <a:solidFill>
                  <a:schemeClr val="tx1"/>
                </a:solidFill>
                <a:latin typeface="Impact" pitchFamily="34" charset="0"/>
              </a:rPr>
              <a:t> – Praha, +18 let)</a:t>
            </a:r>
          </a:p>
          <a:p>
            <a:pPr eaLnBrk="1" hangingPunct="1"/>
            <a:r>
              <a:rPr lang="cs-CZ" altLang="en-US" sz="1500" dirty="0">
                <a:solidFill>
                  <a:schemeClr val="tx1"/>
                </a:solidFill>
                <a:latin typeface="Impact" pitchFamily="34" charset="0"/>
              </a:rPr>
              <a:t>     </a:t>
            </a:r>
          </a:p>
          <a:p>
            <a:pPr eaLnBrk="1" hangingPunct="1"/>
            <a:r>
              <a:rPr lang="cs-CZ" altLang="en-US" sz="1500" dirty="0">
                <a:solidFill>
                  <a:schemeClr val="tx1"/>
                </a:solidFill>
                <a:latin typeface="Impact" pitchFamily="34" charset="0"/>
              </a:rPr>
              <a:t>     </a:t>
            </a:r>
            <a:r>
              <a:rPr lang="cs-CZ" altLang="en-US" sz="1500" dirty="0">
                <a:solidFill>
                  <a:srgbClr val="FF0000"/>
                </a:solidFill>
                <a:latin typeface="Impact" pitchFamily="34" charset="0"/>
              </a:rPr>
              <a:t>425 bydlících v bytě</a:t>
            </a:r>
          </a:p>
          <a:p>
            <a:pPr eaLnBrk="1" hangingPunct="1"/>
            <a:r>
              <a:rPr lang="cs-CZ" altLang="en-US" sz="1500" dirty="0">
                <a:solidFill>
                  <a:srgbClr val="FF0000"/>
                </a:solidFill>
                <a:latin typeface="Impact" pitchFamily="34" charset="0"/>
              </a:rPr>
              <a:t>     75 bydlících v RD</a:t>
            </a:r>
          </a:p>
          <a:p>
            <a:pPr eaLnBrk="1" hangingPunct="1"/>
            <a:endParaRPr lang="cs-CZ" altLang="en-US" sz="1500" u="sng" dirty="0">
              <a:solidFill>
                <a:srgbClr val="FF0000"/>
              </a:solidFill>
              <a:latin typeface="Impact" pitchFamily="34" charset="0"/>
            </a:endParaRPr>
          </a:p>
          <a:p>
            <a:pPr eaLnBrk="1" hangingPunct="1"/>
            <a:endParaRPr lang="cs-CZ" altLang="en-US" sz="1500" u="sng" dirty="0">
              <a:solidFill>
                <a:srgbClr val="FF0000"/>
              </a:solidFill>
              <a:latin typeface="Impact" pitchFamily="34" charset="0"/>
            </a:endParaRPr>
          </a:p>
          <a:p>
            <a:pPr eaLnBrk="1" hangingPunct="1"/>
            <a:r>
              <a:rPr lang="cs-CZ" altLang="en-US" sz="1500" dirty="0">
                <a:solidFill>
                  <a:srgbClr val="FF0000"/>
                </a:solidFill>
                <a:latin typeface="Impact" pitchFamily="34" charset="0"/>
              </a:rPr>
              <a:t>délka rozhovoru cca 10 min</a:t>
            </a:r>
            <a:r>
              <a:rPr lang="cs-CZ" altLang="en-US" sz="1500" u="sng" dirty="0">
                <a:solidFill>
                  <a:srgbClr val="FF0000"/>
                </a:solidFill>
                <a:latin typeface="Impact" pitchFamily="34" charset="0"/>
              </a:rPr>
              <a:t>. </a:t>
            </a:r>
          </a:p>
          <a:p>
            <a:pPr eaLnBrk="1" hangingPunct="1"/>
            <a:endParaRPr lang="cs-CZ" altLang="en-US" sz="1500" u="sng" dirty="0">
              <a:solidFill>
                <a:srgbClr val="FF0000"/>
              </a:solidFill>
              <a:latin typeface="Impact" pitchFamily="34" charset="0"/>
            </a:endParaRPr>
          </a:p>
          <a:p>
            <a:pPr eaLnBrk="1" hangingPunct="1"/>
            <a:r>
              <a:rPr lang="cs-CZ" altLang="en-US" sz="1500" dirty="0">
                <a:solidFill>
                  <a:srgbClr val="FF0000"/>
                </a:solidFill>
                <a:latin typeface="Impact" pitchFamily="34" charset="0"/>
              </a:rPr>
              <a:t>sběr dat: 21.10. – 3.11. 2016</a:t>
            </a:r>
          </a:p>
          <a:p>
            <a:pPr eaLnBrk="1" hangingPunct="1">
              <a:lnSpc>
                <a:spcPct val="85000"/>
              </a:lnSpc>
            </a:pPr>
            <a:endParaRPr lang="cs-CZ" altLang="cs-CZ" sz="2400" dirty="0">
              <a:solidFill>
                <a:schemeClr val="tx1"/>
              </a:solidFill>
              <a:latin typeface="Impact" pitchFamily="34" charset="0"/>
            </a:endParaRPr>
          </a:p>
        </p:txBody>
      </p:sp>
      <p:sp>
        <p:nvSpPr>
          <p:cNvPr id="4104" name="Line 29"/>
          <p:cNvSpPr>
            <a:spLocks noChangeShapeType="1"/>
          </p:cNvSpPr>
          <p:nvPr/>
        </p:nvSpPr>
        <p:spPr bwMode="auto">
          <a:xfrm>
            <a:off x="3034403" y="2205038"/>
            <a:ext cx="1143000" cy="0"/>
          </a:xfrm>
          <a:prstGeom prst="line">
            <a:avLst/>
          </a:prstGeom>
          <a:noFill/>
          <a:ln w="101600">
            <a:solidFill>
              <a:schemeClr val="folHlink"/>
            </a:solidFill>
            <a:miter lim="800000"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pic>
        <p:nvPicPr>
          <p:cNvPr id="4105" name="Picture 26" descr="C:\Users\Ivana\Desktop\Veolia\mapa_kraj_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47800"/>
            <a:ext cx="24320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24" name="Text Box 28"/>
          <p:cNvSpPr txBox="1">
            <a:spLocks noChangeArrowheads="1"/>
          </p:cNvSpPr>
          <p:nvPr/>
        </p:nvSpPr>
        <p:spPr bwMode="auto">
          <a:xfrm>
            <a:off x="395288" y="4031946"/>
            <a:ext cx="4680768" cy="78483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cs-CZ" altLang="cs-CZ" sz="1500" dirty="0">
                <a:solidFill>
                  <a:schemeClr val="bg1"/>
                </a:solidFill>
                <a:latin typeface="Impact" pitchFamily="34" charset="0"/>
              </a:rPr>
              <a:t>Počet domácností v Praze 		580 000</a:t>
            </a:r>
          </a:p>
          <a:p>
            <a:pPr>
              <a:spcBef>
                <a:spcPts val="0"/>
              </a:spcBef>
              <a:defRPr/>
            </a:pPr>
            <a:r>
              <a:rPr lang="cs-CZ" altLang="cs-CZ" sz="1500" dirty="0">
                <a:solidFill>
                  <a:schemeClr val="bg1"/>
                </a:solidFill>
                <a:latin typeface="Impact" pitchFamily="34" charset="0"/>
              </a:rPr>
              <a:t>Průměrný  počet členů v domácnosti	2,1</a:t>
            </a:r>
          </a:p>
          <a:p>
            <a:pPr>
              <a:spcBef>
                <a:spcPts val="0"/>
              </a:spcBef>
              <a:defRPr/>
            </a:pPr>
            <a:r>
              <a:rPr lang="cs-CZ" altLang="cs-CZ" sz="1500" dirty="0">
                <a:solidFill>
                  <a:schemeClr val="bg1"/>
                </a:solidFill>
                <a:latin typeface="Impact" pitchFamily="34" charset="0"/>
              </a:rPr>
              <a:t>(zdroj: ČSÚ – SLDB 2011)</a:t>
            </a:r>
          </a:p>
        </p:txBody>
      </p:sp>
      <p:pic>
        <p:nvPicPr>
          <p:cNvPr id="4107" name="Picture 26" descr="http://www.pvk.cz/res/logo/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3" y="1981200"/>
            <a:ext cx="18923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6" descr="http://www.pvk.cz/res/logo/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337" y="127000"/>
            <a:ext cx="3522663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C:\Lada\IBRS\template\podklady\titulni str patic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9144000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1" name="Text Box 35"/>
          <p:cNvSpPr txBox="1">
            <a:spLocks noChangeArrowheads="1"/>
          </p:cNvSpPr>
          <p:nvPr/>
        </p:nvSpPr>
        <p:spPr bwMode="auto">
          <a:xfrm>
            <a:off x="8229600" y="6553200"/>
            <a:ext cx="5334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1pPr>
            <a:lvl2pPr marL="742950" indent="-28575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2pPr>
            <a:lvl3pPr marL="11430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3pPr>
            <a:lvl4pPr marL="16002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4pPr>
            <a:lvl5pPr marL="20574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fld id="{1E12CA28-ABE0-4501-9FB0-3DF573D2027E}" type="slidenum">
              <a:rPr lang="cs-CZ" altLang="cs-CZ" b="0">
                <a:solidFill>
                  <a:schemeClr val="bg2"/>
                </a:solidFill>
                <a:latin typeface="Impact" pitchFamily="34" charset="0"/>
              </a:rPr>
              <a:pPr eaLnBrk="1" hangingPunct="1">
                <a:lnSpc>
                  <a:spcPct val="90000"/>
                </a:lnSpc>
              </a:pPr>
              <a:t>30</a:t>
            </a:fld>
            <a:endParaRPr lang="cs-CZ" altLang="cs-CZ" b="0">
              <a:solidFill>
                <a:schemeClr val="bg2"/>
              </a:solidFill>
              <a:latin typeface="Impact" pitchFamily="34" charset="0"/>
            </a:endParaRPr>
          </a:p>
        </p:txBody>
      </p:sp>
      <p:sp>
        <p:nvSpPr>
          <p:cNvPr id="94212" name="Rectangle 8"/>
          <p:cNvSpPr>
            <a:spLocks noChangeArrowheads="1"/>
          </p:cNvSpPr>
          <p:nvPr/>
        </p:nvSpPr>
        <p:spPr bwMode="auto">
          <a:xfrm>
            <a:off x="381000" y="188913"/>
            <a:ext cx="8763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1pPr>
            <a:lvl2pPr marL="742950" indent="-28575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2pPr>
            <a:lvl3pPr marL="11430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3pPr>
            <a:lvl4pPr marL="16002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4pPr>
            <a:lvl5pPr marL="20574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9pPr>
          </a:lstStyle>
          <a:p>
            <a:pPr algn="l" eaLnBrk="1" hangingPunct="1">
              <a:lnSpc>
                <a:spcPct val="85000"/>
              </a:lnSpc>
            </a:pPr>
            <a:r>
              <a:rPr lang="cs-CZ" altLang="cs-CZ" sz="2800" b="0" dirty="0">
                <a:solidFill>
                  <a:srgbClr val="0066CC"/>
                </a:solidFill>
                <a:latin typeface="Impact" pitchFamily="34" charset="0"/>
              </a:rPr>
              <a:t>Necelá polovina používá při čištění zubů kelímek, častěji starší .</a:t>
            </a:r>
          </a:p>
        </p:txBody>
      </p:sp>
      <p:sp>
        <p:nvSpPr>
          <p:cNvPr id="94213" name="Rectangle 4"/>
          <p:cNvSpPr>
            <a:spLocks noChangeArrowheads="1"/>
          </p:cNvSpPr>
          <p:nvPr/>
        </p:nvSpPr>
        <p:spPr bwMode="auto">
          <a:xfrm>
            <a:off x="323850" y="5364163"/>
            <a:ext cx="85153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1pPr>
            <a:lvl2pPr marL="742950" indent="-28575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2pPr>
            <a:lvl3pPr marL="11430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3pPr>
            <a:lvl4pPr marL="16002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4pPr>
            <a:lvl5pPr marL="20574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9pPr>
          </a:lstStyle>
          <a:p>
            <a:pPr algn="l" fontAlgn="b">
              <a:buFont typeface="Wingdings" pitchFamily="2" charset="2"/>
              <a:buNone/>
            </a:pPr>
            <a:r>
              <a:rPr lang="cs-CZ" altLang="cs-CZ" b="0">
                <a:solidFill>
                  <a:schemeClr val="tx1"/>
                </a:solidFill>
                <a:latin typeface="Impact" pitchFamily="34" charset="0"/>
              </a:rPr>
              <a:t>Q19) Používáte následující úsporná opatření: používání kelímků při čištění zubů?</a:t>
            </a:r>
          </a:p>
        </p:txBody>
      </p:sp>
      <p:sp>
        <p:nvSpPr>
          <p:cNvPr id="6" name="Rectangle 127"/>
          <p:cNvSpPr>
            <a:spLocks noChangeArrowheads="1"/>
          </p:cNvSpPr>
          <p:nvPr/>
        </p:nvSpPr>
        <p:spPr bwMode="auto">
          <a:xfrm>
            <a:off x="7218363" y="5287963"/>
            <a:ext cx="16224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1pPr>
            <a:lvl2pPr marL="742950" indent="-28575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2pPr>
            <a:lvl3pPr marL="11430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3pPr>
            <a:lvl4pPr marL="16002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4pPr>
            <a:lvl5pPr marL="20574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AU" altLang="cs-CZ" b="0">
                <a:solidFill>
                  <a:srgbClr val="7F7F7F"/>
                </a:solidFill>
                <a:latin typeface="Impact" pitchFamily="34" charset="0"/>
              </a:rPr>
              <a:t>(s</a:t>
            </a:r>
            <a:r>
              <a:rPr lang="cs-CZ" altLang="cs-CZ" b="0">
                <a:solidFill>
                  <a:srgbClr val="7F7F7F"/>
                </a:solidFill>
                <a:latin typeface="Impact" pitchFamily="34" charset="0"/>
              </a:rPr>
              <a:t>tat. chyba</a:t>
            </a:r>
            <a:r>
              <a:rPr lang="en-AU" altLang="cs-CZ" b="0">
                <a:solidFill>
                  <a:srgbClr val="7F7F7F"/>
                </a:solidFill>
                <a:latin typeface="Impact" pitchFamily="34" charset="0"/>
              </a:rPr>
              <a:t>: max.</a:t>
            </a:r>
            <a:r>
              <a:rPr lang="cs-CZ" altLang="cs-CZ" b="0">
                <a:solidFill>
                  <a:srgbClr val="7F7F7F"/>
                </a:solidFill>
                <a:latin typeface="Impact" pitchFamily="34" charset="0"/>
              </a:rPr>
              <a:t> 9,5</a:t>
            </a:r>
            <a:r>
              <a:rPr lang="en-AU" altLang="cs-CZ" b="0">
                <a:solidFill>
                  <a:srgbClr val="7F7F7F"/>
                </a:solidFill>
                <a:latin typeface="Impact" pitchFamily="34" charset="0"/>
              </a:rPr>
              <a:t>%)</a:t>
            </a:r>
          </a:p>
        </p:txBody>
      </p:sp>
      <p:sp>
        <p:nvSpPr>
          <p:cNvPr id="94215" name="Line 107"/>
          <p:cNvSpPr>
            <a:spLocks noChangeShapeType="1"/>
          </p:cNvSpPr>
          <p:nvPr/>
        </p:nvSpPr>
        <p:spPr bwMode="auto">
          <a:xfrm>
            <a:off x="609600" y="1558701"/>
            <a:ext cx="6934200" cy="0"/>
          </a:xfrm>
          <a:prstGeom prst="line">
            <a:avLst/>
          </a:prstGeom>
          <a:noFill/>
          <a:ln w="25400">
            <a:solidFill>
              <a:schemeClr val="bg2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graphicFrame>
        <p:nvGraphicFramePr>
          <p:cNvPr id="9421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9918937"/>
              </p:ext>
            </p:extLst>
          </p:nvPr>
        </p:nvGraphicFramePr>
        <p:xfrm>
          <a:off x="152400" y="1177701"/>
          <a:ext cx="7011988" cy="462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9" name="Graf" r:id="rId4" imgW="7010490" imgH="4629150" progId="MSGraph.Chart.8">
                  <p:embed followColorScheme="full"/>
                </p:oleObj>
              </mc:Choice>
              <mc:Fallback>
                <p:oleObj name="Graf" r:id="rId4" imgW="7010490" imgH="462915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177701"/>
                        <a:ext cx="7011988" cy="462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217" name="Line 107"/>
          <p:cNvSpPr>
            <a:spLocks noChangeShapeType="1"/>
          </p:cNvSpPr>
          <p:nvPr/>
        </p:nvSpPr>
        <p:spPr bwMode="auto">
          <a:xfrm>
            <a:off x="609600" y="2092101"/>
            <a:ext cx="6934200" cy="0"/>
          </a:xfrm>
          <a:prstGeom prst="line">
            <a:avLst/>
          </a:prstGeom>
          <a:noFill/>
          <a:ln w="25400">
            <a:solidFill>
              <a:schemeClr val="bg2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94218" name="Line 107"/>
          <p:cNvSpPr>
            <a:spLocks noChangeShapeType="1"/>
          </p:cNvSpPr>
          <p:nvPr/>
        </p:nvSpPr>
        <p:spPr bwMode="auto">
          <a:xfrm>
            <a:off x="609600" y="2854101"/>
            <a:ext cx="6934200" cy="0"/>
          </a:xfrm>
          <a:prstGeom prst="line">
            <a:avLst/>
          </a:prstGeom>
          <a:noFill/>
          <a:ln w="25400">
            <a:solidFill>
              <a:schemeClr val="bg2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94219" name="Line 107"/>
          <p:cNvSpPr>
            <a:spLocks noChangeShapeType="1"/>
          </p:cNvSpPr>
          <p:nvPr/>
        </p:nvSpPr>
        <p:spPr bwMode="auto">
          <a:xfrm>
            <a:off x="609600" y="3692301"/>
            <a:ext cx="6934200" cy="0"/>
          </a:xfrm>
          <a:prstGeom prst="line">
            <a:avLst/>
          </a:prstGeom>
          <a:noFill/>
          <a:ln w="25400">
            <a:solidFill>
              <a:schemeClr val="bg2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94220" name="Line 107"/>
          <p:cNvSpPr>
            <a:spLocks noChangeShapeType="1"/>
          </p:cNvSpPr>
          <p:nvPr/>
        </p:nvSpPr>
        <p:spPr bwMode="auto">
          <a:xfrm>
            <a:off x="609600" y="4454301"/>
            <a:ext cx="6934200" cy="0"/>
          </a:xfrm>
          <a:prstGeom prst="line">
            <a:avLst/>
          </a:prstGeom>
          <a:noFill/>
          <a:ln w="25400">
            <a:solidFill>
              <a:schemeClr val="bg2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pic>
        <p:nvPicPr>
          <p:cNvPr id="13" name="Picture 2" descr="Výsledek obrázku pro money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511" y="692175"/>
            <a:ext cx="935038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Výsledek obrázku pro water ic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237" y="1814139"/>
            <a:ext cx="893763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4187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C:\Lada\IBRS\template\podklady\titulni str patic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9144000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5" name="Text Box 35"/>
          <p:cNvSpPr txBox="1">
            <a:spLocks noChangeArrowheads="1"/>
          </p:cNvSpPr>
          <p:nvPr/>
        </p:nvSpPr>
        <p:spPr bwMode="auto">
          <a:xfrm>
            <a:off x="8229600" y="6553200"/>
            <a:ext cx="5334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1pPr>
            <a:lvl2pPr marL="742950" indent="-28575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2pPr>
            <a:lvl3pPr marL="11430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3pPr>
            <a:lvl4pPr marL="16002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4pPr>
            <a:lvl5pPr marL="20574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fld id="{449674B1-AA6C-48DF-A53A-9853F002A945}" type="slidenum">
              <a:rPr lang="cs-CZ" altLang="cs-CZ" b="0">
                <a:solidFill>
                  <a:schemeClr val="bg2"/>
                </a:solidFill>
                <a:latin typeface="Impact" pitchFamily="34" charset="0"/>
              </a:rPr>
              <a:pPr eaLnBrk="1" hangingPunct="1">
                <a:lnSpc>
                  <a:spcPct val="90000"/>
                </a:lnSpc>
              </a:pPr>
              <a:t>31</a:t>
            </a:fld>
            <a:endParaRPr lang="cs-CZ" altLang="cs-CZ" b="0">
              <a:solidFill>
                <a:schemeClr val="bg2"/>
              </a:solidFill>
              <a:latin typeface="Impact" pitchFamily="34" charset="0"/>
            </a:endParaRPr>
          </a:p>
        </p:txBody>
      </p:sp>
      <p:sp>
        <p:nvSpPr>
          <p:cNvPr id="95236" name="Rectangle 8"/>
          <p:cNvSpPr>
            <a:spLocks noChangeArrowheads="1"/>
          </p:cNvSpPr>
          <p:nvPr/>
        </p:nvSpPr>
        <p:spPr bwMode="auto">
          <a:xfrm>
            <a:off x="381000" y="188913"/>
            <a:ext cx="8763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1pPr>
            <a:lvl2pPr marL="742950" indent="-28575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2pPr>
            <a:lvl3pPr marL="11430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3pPr>
            <a:lvl4pPr marL="16002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4pPr>
            <a:lvl5pPr marL="20574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9pPr>
          </a:lstStyle>
          <a:p>
            <a:pPr algn="l" eaLnBrk="1" hangingPunct="1">
              <a:lnSpc>
                <a:spcPct val="85000"/>
              </a:lnSpc>
            </a:pPr>
            <a:r>
              <a:rPr lang="cs-CZ" altLang="cs-CZ" sz="2800" b="0" dirty="0">
                <a:solidFill>
                  <a:srgbClr val="0066CC"/>
                </a:solidFill>
                <a:latin typeface="Impact" pitchFamily="34" charset="0"/>
              </a:rPr>
              <a:t>2/3 pravidelně kontrolují těsnění vodovodních kohoutků, častěji ženy a starší respondenti.</a:t>
            </a:r>
          </a:p>
        </p:txBody>
      </p:sp>
      <p:sp>
        <p:nvSpPr>
          <p:cNvPr id="95237" name="Rectangle 4"/>
          <p:cNvSpPr>
            <a:spLocks noChangeArrowheads="1"/>
          </p:cNvSpPr>
          <p:nvPr/>
        </p:nvSpPr>
        <p:spPr bwMode="auto">
          <a:xfrm>
            <a:off x="323850" y="5364163"/>
            <a:ext cx="85153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1pPr>
            <a:lvl2pPr marL="742950" indent="-28575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2pPr>
            <a:lvl3pPr marL="11430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3pPr>
            <a:lvl4pPr marL="16002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4pPr>
            <a:lvl5pPr marL="20574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9pPr>
          </a:lstStyle>
          <a:p>
            <a:pPr algn="l" fontAlgn="b">
              <a:buFont typeface="Wingdings" pitchFamily="2" charset="2"/>
              <a:buNone/>
            </a:pPr>
            <a:r>
              <a:rPr lang="cs-CZ" altLang="cs-CZ" b="0">
                <a:solidFill>
                  <a:schemeClr val="tx1"/>
                </a:solidFill>
                <a:latin typeface="Impact" pitchFamily="34" charset="0"/>
              </a:rPr>
              <a:t>Q20) Používáte následující úsporná opatření: pravidelná kontrola těsnění vodovodních kohoutků?</a:t>
            </a:r>
          </a:p>
        </p:txBody>
      </p:sp>
      <p:sp>
        <p:nvSpPr>
          <p:cNvPr id="6" name="Rectangle 127"/>
          <p:cNvSpPr>
            <a:spLocks noChangeArrowheads="1"/>
          </p:cNvSpPr>
          <p:nvPr/>
        </p:nvSpPr>
        <p:spPr bwMode="auto">
          <a:xfrm>
            <a:off x="7218363" y="5287963"/>
            <a:ext cx="16224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1pPr>
            <a:lvl2pPr marL="742950" indent="-28575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2pPr>
            <a:lvl3pPr marL="11430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3pPr>
            <a:lvl4pPr marL="16002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4pPr>
            <a:lvl5pPr marL="20574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AU" altLang="cs-CZ" b="0">
                <a:solidFill>
                  <a:srgbClr val="7F7F7F"/>
                </a:solidFill>
                <a:latin typeface="Impact" pitchFamily="34" charset="0"/>
              </a:rPr>
              <a:t>(s</a:t>
            </a:r>
            <a:r>
              <a:rPr lang="cs-CZ" altLang="cs-CZ" b="0">
                <a:solidFill>
                  <a:srgbClr val="7F7F7F"/>
                </a:solidFill>
                <a:latin typeface="Impact" pitchFamily="34" charset="0"/>
              </a:rPr>
              <a:t>tat. chyba</a:t>
            </a:r>
            <a:r>
              <a:rPr lang="en-AU" altLang="cs-CZ" b="0">
                <a:solidFill>
                  <a:srgbClr val="7F7F7F"/>
                </a:solidFill>
                <a:latin typeface="Impact" pitchFamily="34" charset="0"/>
              </a:rPr>
              <a:t>: max.</a:t>
            </a:r>
            <a:r>
              <a:rPr lang="cs-CZ" altLang="cs-CZ" b="0">
                <a:solidFill>
                  <a:srgbClr val="7F7F7F"/>
                </a:solidFill>
                <a:latin typeface="Impact" pitchFamily="34" charset="0"/>
              </a:rPr>
              <a:t> 9,5</a:t>
            </a:r>
            <a:r>
              <a:rPr lang="en-AU" altLang="cs-CZ" b="0">
                <a:solidFill>
                  <a:srgbClr val="7F7F7F"/>
                </a:solidFill>
                <a:latin typeface="Impact" pitchFamily="34" charset="0"/>
              </a:rPr>
              <a:t>%)</a:t>
            </a:r>
          </a:p>
        </p:txBody>
      </p:sp>
      <p:sp>
        <p:nvSpPr>
          <p:cNvPr id="95239" name="Line 107"/>
          <p:cNvSpPr>
            <a:spLocks noChangeShapeType="1"/>
          </p:cNvSpPr>
          <p:nvPr/>
        </p:nvSpPr>
        <p:spPr bwMode="auto">
          <a:xfrm>
            <a:off x="609600" y="1558701"/>
            <a:ext cx="6934200" cy="0"/>
          </a:xfrm>
          <a:prstGeom prst="line">
            <a:avLst/>
          </a:prstGeom>
          <a:noFill/>
          <a:ln w="25400">
            <a:solidFill>
              <a:schemeClr val="bg2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graphicFrame>
        <p:nvGraphicFramePr>
          <p:cNvPr id="9524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5098797"/>
              </p:ext>
            </p:extLst>
          </p:nvPr>
        </p:nvGraphicFramePr>
        <p:xfrm>
          <a:off x="152400" y="1177701"/>
          <a:ext cx="7011988" cy="462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3" name="Graf" r:id="rId4" imgW="7010490" imgH="4629150" progId="MSGraph.Chart.8">
                  <p:embed followColorScheme="full"/>
                </p:oleObj>
              </mc:Choice>
              <mc:Fallback>
                <p:oleObj name="Graf" r:id="rId4" imgW="7010490" imgH="462915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177701"/>
                        <a:ext cx="7011988" cy="462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241" name="Line 107"/>
          <p:cNvSpPr>
            <a:spLocks noChangeShapeType="1"/>
          </p:cNvSpPr>
          <p:nvPr/>
        </p:nvSpPr>
        <p:spPr bwMode="auto">
          <a:xfrm>
            <a:off x="609600" y="2092101"/>
            <a:ext cx="6934200" cy="0"/>
          </a:xfrm>
          <a:prstGeom prst="line">
            <a:avLst/>
          </a:prstGeom>
          <a:noFill/>
          <a:ln w="25400">
            <a:solidFill>
              <a:schemeClr val="bg2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95242" name="Line 107"/>
          <p:cNvSpPr>
            <a:spLocks noChangeShapeType="1"/>
          </p:cNvSpPr>
          <p:nvPr/>
        </p:nvSpPr>
        <p:spPr bwMode="auto">
          <a:xfrm>
            <a:off x="609600" y="2854101"/>
            <a:ext cx="6934200" cy="0"/>
          </a:xfrm>
          <a:prstGeom prst="line">
            <a:avLst/>
          </a:prstGeom>
          <a:noFill/>
          <a:ln w="25400">
            <a:solidFill>
              <a:schemeClr val="bg2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95243" name="Line 107"/>
          <p:cNvSpPr>
            <a:spLocks noChangeShapeType="1"/>
          </p:cNvSpPr>
          <p:nvPr/>
        </p:nvSpPr>
        <p:spPr bwMode="auto">
          <a:xfrm>
            <a:off x="609600" y="3692301"/>
            <a:ext cx="6934200" cy="0"/>
          </a:xfrm>
          <a:prstGeom prst="line">
            <a:avLst/>
          </a:prstGeom>
          <a:noFill/>
          <a:ln w="25400">
            <a:solidFill>
              <a:schemeClr val="bg2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95244" name="Line 107"/>
          <p:cNvSpPr>
            <a:spLocks noChangeShapeType="1"/>
          </p:cNvSpPr>
          <p:nvPr/>
        </p:nvSpPr>
        <p:spPr bwMode="auto">
          <a:xfrm>
            <a:off x="609600" y="4454301"/>
            <a:ext cx="6934200" cy="0"/>
          </a:xfrm>
          <a:prstGeom prst="line">
            <a:avLst/>
          </a:prstGeom>
          <a:noFill/>
          <a:ln w="25400">
            <a:solidFill>
              <a:schemeClr val="bg2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pic>
        <p:nvPicPr>
          <p:cNvPr id="13" name="Picture 2" descr="Výsledek obrázku pro money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511" y="692175"/>
            <a:ext cx="935038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Výsledek obrázku pro water ic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237" y="1814139"/>
            <a:ext cx="893763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20062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C:\Lada\IBRS\template\podklady\titulni str patic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9144000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59" name="Text Box 35"/>
          <p:cNvSpPr txBox="1">
            <a:spLocks noChangeArrowheads="1"/>
          </p:cNvSpPr>
          <p:nvPr/>
        </p:nvSpPr>
        <p:spPr bwMode="auto">
          <a:xfrm>
            <a:off x="8229600" y="6553200"/>
            <a:ext cx="5334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1pPr>
            <a:lvl2pPr marL="742950" indent="-28575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2pPr>
            <a:lvl3pPr marL="11430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3pPr>
            <a:lvl4pPr marL="16002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4pPr>
            <a:lvl5pPr marL="20574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fld id="{AC527BE7-4BD9-416D-B86F-9BD1EDA1A563}" type="slidenum">
              <a:rPr lang="cs-CZ" altLang="cs-CZ" b="0">
                <a:solidFill>
                  <a:schemeClr val="bg2"/>
                </a:solidFill>
                <a:latin typeface="Impact" pitchFamily="34" charset="0"/>
              </a:rPr>
              <a:pPr eaLnBrk="1" hangingPunct="1">
                <a:lnSpc>
                  <a:spcPct val="90000"/>
                </a:lnSpc>
              </a:pPr>
              <a:t>32</a:t>
            </a:fld>
            <a:endParaRPr lang="cs-CZ" altLang="cs-CZ" b="0">
              <a:solidFill>
                <a:schemeClr val="bg2"/>
              </a:solidFill>
              <a:latin typeface="Impact" pitchFamily="34" charset="0"/>
            </a:endParaRPr>
          </a:p>
        </p:txBody>
      </p:sp>
      <p:sp>
        <p:nvSpPr>
          <p:cNvPr id="96260" name="Rectangle 8"/>
          <p:cNvSpPr>
            <a:spLocks noChangeArrowheads="1"/>
          </p:cNvSpPr>
          <p:nvPr/>
        </p:nvSpPr>
        <p:spPr bwMode="auto">
          <a:xfrm>
            <a:off x="381000" y="188913"/>
            <a:ext cx="8763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1pPr>
            <a:lvl2pPr marL="742950" indent="-28575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2pPr>
            <a:lvl3pPr marL="11430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3pPr>
            <a:lvl4pPr marL="16002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4pPr>
            <a:lvl5pPr marL="20574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9pPr>
          </a:lstStyle>
          <a:p>
            <a:pPr algn="l" eaLnBrk="1" hangingPunct="1">
              <a:lnSpc>
                <a:spcPct val="85000"/>
              </a:lnSpc>
            </a:pPr>
            <a:r>
              <a:rPr lang="cs-CZ" altLang="cs-CZ" sz="2800" b="0" dirty="0">
                <a:solidFill>
                  <a:srgbClr val="0066CC"/>
                </a:solidFill>
                <a:latin typeface="Impact" pitchFamily="34" charset="0"/>
              </a:rPr>
              <a:t>9 z 10 má alespoň někde pákové baterie, tato forma úspory roste se vzděláním respondentů.</a:t>
            </a:r>
          </a:p>
        </p:txBody>
      </p:sp>
      <p:sp>
        <p:nvSpPr>
          <p:cNvPr id="96261" name="Rectangle 4"/>
          <p:cNvSpPr>
            <a:spLocks noChangeArrowheads="1"/>
          </p:cNvSpPr>
          <p:nvPr/>
        </p:nvSpPr>
        <p:spPr bwMode="auto">
          <a:xfrm>
            <a:off x="323850" y="5364163"/>
            <a:ext cx="85153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1pPr>
            <a:lvl2pPr marL="742950" indent="-28575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2pPr>
            <a:lvl3pPr marL="11430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3pPr>
            <a:lvl4pPr marL="16002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4pPr>
            <a:lvl5pPr marL="20574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9pPr>
          </a:lstStyle>
          <a:p>
            <a:pPr algn="l" fontAlgn="b">
              <a:buFont typeface="Wingdings" pitchFamily="2" charset="2"/>
              <a:buNone/>
            </a:pPr>
            <a:r>
              <a:rPr lang="cs-CZ" altLang="cs-CZ" b="0">
                <a:solidFill>
                  <a:schemeClr val="tx1"/>
                </a:solidFill>
                <a:latin typeface="Impact" pitchFamily="34" charset="0"/>
              </a:rPr>
              <a:t>Q21) Používáte následující úsporná opatření: využívání pákových baterií v domácnosti?</a:t>
            </a:r>
          </a:p>
        </p:txBody>
      </p:sp>
      <p:sp>
        <p:nvSpPr>
          <p:cNvPr id="6" name="Rectangle 127"/>
          <p:cNvSpPr>
            <a:spLocks noChangeArrowheads="1"/>
          </p:cNvSpPr>
          <p:nvPr/>
        </p:nvSpPr>
        <p:spPr bwMode="auto">
          <a:xfrm>
            <a:off x="7218363" y="5287963"/>
            <a:ext cx="16224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1pPr>
            <a:lvl2pPr marL="742950" indent="-28575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2pPr>
            <a:lvl3pPr marL="11430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3pPr>
            <a:lvl4pPr marL="16002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4pPr>
            <a:lvl5pPr marL="20574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AU" altLang="cs-CZ" b="0">
                <a:solidFill>
                  <a:srgbClr val="7F7F7F"/>
                </a:solidFill>
                <a:latin typeface="Impact" pitchFamily="34" charset="0"/>
              </a:rPr>
              <a:t>(s</a:t>
            </a:r>
            <a:r>
              <a:rPr lang="cs-CZ" altLang="cs-CZ" b="0">
                <a:solidFill>
                  <a:srgbClr val="7F7F7F"/>
                </a:solidFill>
                <a:latin typeface="Impact" pitchFamily="34" charset="0"/>
              </a:rPr>
              <a:t>tat. chyba</a:t>
            </a:r>
            <a:r>
              <a:rPr lang="en-AU" altLang="cs-CZ" b="0">
                <a:solidFill>
                  <a:srgbClr val="7F7F7F"/>
                </a:solidFill>
                <a:latin typeface="Impact" pitchFamily="34" charset="0"/>
              </a:rPr>
              <a:t>: max.</a:t>
            </a:r>
            <a:r>
              <a:rPr lang="cs-CZ" altLang="cs-CZ" b="0">
                <a:solidFill>
                  <a:srgbClr val="7F7F7F"/>
                </a:solidFill>
                <a:latin typeface="Impact" pitchFamily="34" charset="0"/>
              </a:rPr>
              <a:t> 9,5</a:t>
            </a:r>
            <a:r>
              <a:rPr lang="en-AU" altLang="cs-CZ" b="0">
                <a:solidFill>
                  <a:srgbClr val="7F7F7F"/>
                </a:solidFill>
                <a:latin typeface="Impact" pitchFamily="34" charset="0"/>
              </a:rPr>
              <a:t>%)</a:t>
            </a:r>
          </a:p>
        </p:txBody>
      </p:sp>
      <p:sp>
        <p:nvSpPr>
          <p:cNvPr id="96263" name="Line 107"/>
          <p:cNvSpPr>
            <a:spLocks noChangeShapeType="1"/>
          </p:cNvSpPr>
          <p:nvPr/>
        </p:nvSpPr>
        <p:spPr bwMode="auto">
          <a:xfrm>
            <a:off x="609600" y="1558701"/>
            <a:ext cx="6934200" cy="0"/>
          </a:xfrm>
          <a:prstGeom prst="line">
            <a:avLst/>
          </a:prstGeom>
          <a:noFill/>
          <a:ln w="25400">
            <a:solidFill>
              <a:schemeClr val="bg2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graphicFrame>
        <p:nvGraphicFramePr>
          <p:cNvPr id="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6782651"/>
              </p:ext>
            </p:extLst>
          </p:nvPr>
        </p:nvGraphicFramePr>
        <p:xfrm>
          <a:off x="203200" y="1228501"/>
          <a:ext cx="6910388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6265" name="Line 107"/>
          <p:cNvSpPr>
            <a:spLocks noChangeShapeType="1"/>
          </p:cNvSpPr>
          <p:nvPr/>
        </p:nvSpPr>
        <p:spPr bwMode="auto">
          <a:xfrm>
            <a:off x="609600" y="2092101"/>
            <a:ext cx="6934200" cy="0"/>
          </a:xfrm>
          <a:prstGeom prst="line">
            <a:avLst/>
          </a:prstGeom>
          <a:noFill/>
          <a:ln w="25400">
            <a:solidFill>
              <a:schemeClr val="bg2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96266" name="Line 107"/>
          <p:cNvSpPr>
            <a:spLocks noChangeShapeType="1"/>
          </p:cNvSpPr>
          <p:nvPr/>
        </p:nvSpPr>
        <p:spPr bwMode="auto">
          <a:xfrm>
            <a:off x="609600" y="2854101"/>
            <a:ext cx="6934200" cy="0"/>
          </a:xfrm>
          <a:prstGeom prst="line">
            <a:avLst/>
          </a:prstGeom>
          <a:noFill/>
          <a:ln w="25400">
            <a:solidFill>
              <a:schemeClr val="bg2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96267" name="Line 107"/>
          <p:cNvSpPr>
            <a:spLocks noChangeShapeType="1"/>
          </p:cNvSpPr>
          <p:nvPr/>
        </p:nvSpPr>
        <p:spPr bwMode="auto">
          <a:xfrm>
            <a:off x="609600" y="3692301"/>
            <a:ext cx="6934200" cy="0"/>
          </a:xfrm>
          <a:prstGeom prst="line">
            <a:avLst/>
          </a:prstGeom>
          <a:noFill/>
          <a:ln w="25400">
            <a:solidFill>
              <a:schemeClr val="bg2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96268" name="Line 107"/>
          <p:cNvSpPr>
            <a:spLocks noChangeShapeType="1"/>
          </p:cNvSpPr>
          <p:nvPr/>
        </p:nvSpPr>
        <p:spPr bwMode="auto">
          <a:xfrm>
            <a:off x="609600" y="4454301"/>
            <a:ext cx="6934200" cy="0"/>
          </a:xfrm>
          <a:prstGeom prst="line">
            <a:avLst/>
          </a:prstGeom>
          <a:noFill/>
          <a:ln w="25400">
            <a:solidFill>
              <a:schemeClr val="bg2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pic>
        <p:nvPicPr>
          <p:cNvPr id="13" name="Picture 2" descr="Výsledek obrázku pro money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511" y="692175"/>
            <a:ext cx="935038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Výsledek obrázku pro water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237" y="1814139"/>
            <a:ext cx="893763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32745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C:\Lada\IBRS\template\podklady\titulni str patic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9144000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3" name="Text Box 35"/>
          <p:cNvSpPr txBox="1">
            <a:spLocks noChangeArrowheads="1"/>
          </p:cNvSpPr>
          <p:nvPr/>
        </p:nvSpPr>
        <p:spPr bwMode="auto">
          <a:xfrm>
            <a:off x="8229600" y="6553200"/>
            <a:ext cx="5334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1pPr>
            <a:lvl2pPr marL="742950" indent="-28575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2pPr>
            <a:lvl3pPr marL="11430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3pPr>
            <a:lvl4pPr marL="16002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4pPr>
            <a:lvl5pPr marL="20574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fld id="{CB5E9877-E429-4035-B998-639D9BCC3C15}" type="slidenum">
              <a:rPr lang="cs-CZ" altLang="cs-CZ" b="0">
                <a:solidFill>
                  <a:schemeClr val="bg2"/>
                </a:solidFill>
                <a:latin typeface="Impact" pitchFamily="34" charset="0"/>
              </a:rPr>
              <a:pPr eaLnBrk="1" hangingPunct="1">
                <a:lnSpc>
                  <a:spcPct val="90000"/>
                </a:lnSpc>
              </a:pPr>
              <a:t>33</a:t>
            </a:fld>
            <a:endParaRPr lang="cs-CZ" altLang="cs-CZ" b="0">
              <a:solidFill>
                <a:schemeClr val="bg2"/>
              </a:solidFill>
              <a:latin typeface="Impact" pitchFamily="34" charset="0"/>
            </a:endParaRPr>
          </a:p>
        </p:txBody>
      </p:sp>
      <p:sp>
        <p:nvSpPr>
          <p:cNvPr id="97284" name="Rectangle 8"/>
          <p:cNvSpPr>
            <a:spLocks noChangeArrowheads="1"/>
          </p:cNvSpPr>
          <p:nvPr/>
        </p:nvSpPr>
        <p:spPr bwMode="auto">
          <a:xfrm>
            <a:off x="381000" y="188913"/>
            <a:ext cx="8763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1pPr>
            <a:lvl2pPr marL="742950" indent="-28575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2pPr>
            <a:lvl3pPr marL="11430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3pPr>
            <a:lvl4pPr marL="16002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4pPr>
            <a:lvl5pPr marL="20574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9pPr>
          </a:lstStyle>
          <a:p>
            <a:pPr algn="l" eaLnBrk="1" hangingPunct="1">
              <a:lnSpc>
                <a:spcPct val="85000"/>
              </a:lnSpc>
            </a:pPr>
            <a:r>
              <a:rPr lang="cs-CZ" altLang="cs-CZ" sz="2800" b="0" dirty="0">
                <a:solidFill>
                  <a:srgbClr val="0066CC"/>
                </a:solidFill>
                <a:latin typeface="Impact" pitchFamily="34" charset="0"/>
              </a:rPr>
              <a:t>6 z 10 používá WC STOP, častěji vzdělanější a z větších domácností .</a:t>
            </a:r>
          </a:p>
        </p:txBody>
      </p:sp>
      <p:sp>
        <p:nvSpPr>
          <p:cNvPr id="97285" name="Rectangle 4"/>
          <p:cNvSpPr>
            <a:spLocks noChangeArrowheads="1"/>
          </p:cNvSpPr>
          <p:nvPr/>
        </p:nvSpPr>
        <p:spPr bwMode="auto">
          <a:xfrm>
            <a:off x="323850" y="5364163"/>
            <a:ext cx="85153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1pPr>
            <a:lvl2pPr marL="742950" indent="-28575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2pPr>
            <a:lvl3pPr marL="11430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3pPr>
            <a:lvl4pPr marL="16002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4pPr>
            <a:lvl5pPr marL="20574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9pPr>
          </a:lstStyle>
          <a:p>
            <a:pPr algn="l" fontAlgn="b">
              <a:buFont typeface="Wingdings" pitchFamily="2" charset="2"/>
              <a:buNone/>
            </a:pPr>
            <a:r>
              <a:rPr lang="cs-CZ" altLang="cs-CZ" b="0">
                <a:solidFill>
                  <a:schemeClr val="tx1"/>
                </a:solidFill>
                <a:latin typeface="Impact" pitchFamily="34" charset="0"/>
              </a:rPr>
              <a:t>Q22) Používáte následující úsporná opatření: WC STOP?</a:t>
            </a:r>
          </a:p>
        </p:txBody>
      </p:sp>
      <p:sp>
        <p:nvSpPr>
          <p:cNvPr id="6" name="Rectangle 127"/>
          <p:cNvSpPr>
            <a:spLocks noChangeArrowheads="1"/>
          </p:cNvSpPr>
          <p:nvPr/>
        </p:nvSpPr>
        <p:spPr bwMode="auto">
          <a:xfrm>
            <a:off x="7218363" y="5287963"/>
            <a:ext cx="16224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1pPr>
            <a:lvl2pPr marL="742950" indent="-28575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2pPr>
            <a:lvl3pPr marL="11430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3pPr>
            <a:lvl4pPr marL="16002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4pPr>
            <a:lvl5pPr marL="20574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AU" altLang="cs-CZ" b="0">
                <a:solidFill>
                  <a:srgbClr val="7F7F7F"/>
                </a:solidFill>
                <a:latin typeface="Impact" pitchFamily="34" charset="0"/>
              </a:rPr>
              <a:t>(s</a:t>
            </a:r>
            <a:r>
              <a:rPr lang="cs-CZ" altLang="cs-CZ" b="0">
                <a:solidFill>
                  <a:srgbClr val="7F7F7F"/>
                </a:solidFill>
                <a:latin typeface="Impact" pitchFamily="34" charset="0"/>
              </a:rPr>
              <a:t>tat. chyba</a:t>
            </a:r>
            <a:r>
              <a:rPr lang="en-AU" altLang="cs-CZ" b="0">
                <a:solidFill>
                  <a:srgbClr val="7F7F7F"/>
                </a:solidFill>
                <a:latin typeface="Impact" pitchFamily="34" charset="0"/>
              </a:rPr>
              <a:t>: max.</a:t>
            </a:r>
            <a:r>
              <a:rPr lang="cs-CZ" altLang="cs-CZ" b="0">
                <a:solidFill>
                  <a:srgbClr val="7F7F7F"/>
                </a:solidFill>
                <a:latin typeface="Impact" pitchFamily="34" charset="0"/>
              </a:rPr>
              <a:t> 9,5</a:t>
            </a:r>
            <a:r>
              <a:rPr lang="en-AU" altLang="cs-CZ" b="0">
                <a:solidFill>
                  <a:srgbClr val="7F7F7F"/>
                </a:solidFill>
                <a:latin typeface="Impact" pitchFamily="34" charset="0"/>
              </a:rPr>
              <a:t>%)</a:t>
            </a:r>
          </a:p>
        </p:txBody>
      </p:sp>
      <p:sp>
        <p:nvSpPr>
          <p:cNvPr id="97287" name="Line 107"/>
          <p:cNvSpPr>
            <a:spLocks noChangeShapeType="1"/>
          </p:cNvSpPr>
          <p:nvPr/>
        </p:nvSpPr>
        <p:spPr bwMode="auto">
          <a:xfrm>
            <a:off x="609600" y="1558701"/>
            <a:ext cx="6934200" cy="0"/>
          </a:xfrm>
          <a:prstGeom prst="line">
            <a:avLst/>
          </a:prstGeom>
          <a:noFill/>
          <a:ln w="25400">
            <a:solidFill>
              <a:schemeClr val="bg2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graphicFrame>
        <p:nvGraphicFramePr>
          <p:cNvPr id="9728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2780871"/>
              </p:ext>
            </p:extLst>
          </p:nvPr>
        </p:nvGraphicFramePr>
        <p:xfrm>
          <a:off x="152400" y="1177701"/>
          <a:ext cx="7011988" cy="462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7" name="Graf" r:id="rId4" imgW="7010490" imgH="4629150" progId="MSGraph.Chart.8">
                  <p:embed followColorScheme="full"/>
                </p:oleObj>
              </mc:Choice>
              <mc:Fallback>
                <p:oleObj name="Graf" r:id="rId4" imgW="7010490" imgH="462915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177701"/>
                        <a:ext cx="7011988" cy="462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289" name="Line 107"/>
          <p:cNvSpPr>
            <a:spLocks noChangeShapeType="1"/>
          </p:cNvSpPr>
          <p:nvPr/>
        </p:nvSpPr>
        <p:spPr bwMode="auto">
          <a:xfrm>
            <a:off x="609600" y="2092101"/>
            <a:ext cx="6934200" cy="0"/>
          </a:xfrm>
          <a:prstGeom prst="line">
            <a:avLst/>
          </a:prstGeom>
          <a:noFill/>
          <a:ln w="25400">
            <a:solidFill>
              <a:schemeClr val="bg2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97290" name="Line 107"/>
          <p:cNvSpPr>
            <a:spLocks noChangeShapeType="1"/>
          </p:cNvSpPr>
          <p:nvPr/>
        </p:nvSpPr>
        <p:spPr bwMode="auto">
          <a:xfrm>
            <a:off x="609600" y="2854101"/>
            <a:ext cx="6934200" cy="0"/>
          </a:xfrm>
          <a:prstGeom prst="line">
            <a:avLst/>
          </a:prstGeom>
          <a:noFill/>
          <a:ln w="25400">
            <a:solidFill>
              <a:schemeClr val="bg2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97291" name="Line 107"/>
          <p:cNvSpPr>
            <a:spLocks noChangeShapeType="1"/>
          </p:cNvSpPr>
          <p:nvPr/>
        </p:nvSpPr>
        <p:spPr bwMode="auto">
          <a:xfrm>
            <a:off x="609600" y="3692301"/>
            <a:ext cx="6934200" cy="0"/>
          </a:xfrm>
          <a:prstGeom prst="line">
            <a:avLst/>
          </a:prstGeom>
          <a:noFill/>
          <a:ln w="25400">
            <a:solidFill>
              <a:schemeClr val="bg2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97292" name="Line 107"/>
          <p:cNvSpPr>
            <a:spLocks noChangeShapeType="1"/>
          </p:cNvSpPr>
          <p:nvPr/>
        </p:nvSpPr>
        <p:spPr bwMode="auto">
          <a:xfrm>
            <a:off x="609600" y="4454301"/>
            <a:ext cx="6934200" cy="0"/>
          </a:xfrm>
          <a:prstGeom prst="line">
            <a:avLst/>
          </a:prstGeom>
          <a:noFill/>
          <a:ln w="25400">
            <a:solidFill>
              <a:schemeClr val="bg2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pic>
        <p:nvPicPr>
          <p:cNvPr id="13" name="Picture 2" descr="Výsledek obrázku pro money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511" y="692175"/>
            <a:ext cx="935038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Výsledek obrázku pro water ic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237" y="1814139"/>
            <a:ext cx="893763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32091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C:\Lada\IBRS\template\podklady\titulni str patic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4988"/>
            <a:ext cx="9144000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10" descr="C:\Users\admin\Desktop\Prezentace\TAS\logo-esomar-corporate1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715000"/>
            <a:ext cx="1905000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10" descr="C:\Users\admin\Desktop\Prezentace\TAS\logo-esomar-corporate1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715000"/>
            <a:ext cx="1905000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381000" y="438150"/>
            <a:ext cx="8305800" cy="242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9pPr>
          </a:lstStyle>
          <a:p>
            <a:pPr algn="just" eaLnBrk="1" hangingPunct="1">
              <a:lnSpc>
                <a:spcPct val="90000"/>
              </a:lnSpc>
            </a:pPr>
            <a:r>
              <a:rPr lang="cs-CZ" altLang="cs-CZ" sz="1300">
                <a:solidFill>
                  <a:schemeClr val="bg2"/>
                </a:solidFill>
                <a:latin typeface="Impact" pitchFamily="34" charset="0"/>
              </a:rPr>
              <a:t>1/ </a:t>
            </a:r>
            <a:r>
              <a:rPr lang="cs-CZ" altLang="cs-CZ" sz="1300">
                <a:solidFill>
                  <a:schemeClr val="bg2"/>
                </a:solidFill>
                <a:latin typeface="Impact" pitchFamily="34" charset="0"/>
                <a:cs typeface="Tahoma" pitchFamily="34" charset="0"/>
              </a:rPr>
              <a:t>Všechny projekty</a:t>
            </a:r>
            <a:r>
              <a:rPr lang="cs-CZ" altLang="cs-CZ" sz="1300">
                <a:solidFill>
                  <a:schemeClr val="bg2"/>
                </a:solidFill>
                <a:latin typeface="Impact" pitchFamily="34" charset="0"/>
              </a:rPr>
              <a:t> IBRS </a:t>
            </a:r>
            <a:r>
              <a:rPr lang="cs-CZ" altLang="cs-CZ" sz="1300">
                <a:solidFill>
                  <a:schemeClr val="bg2"/>
                </a:solidFill>
                <a:latin typeface="Impact" pitchFamily="34" charset="0"/>
                <a:cs typeface="Tahoma" pitchFamily="34" charset="0"/>
              </a:rPr>
              <a:t> jsou provád</a:t>
            </a:r>
            <a:r>
              <a:rPr lang="cs-CZ" altLang="cs-CZ" sz="1300">
                <a:solidFill>
                  <a:schemeClr val="bg2"/>
                </a:solidFill>
                <a:latin typeface="Impact" pitchFamily="34" charset="0"/>
              </a:rPr>
              <a:t>ě</a:t>
            </a:r>
            <a:r>
              <a:rPr lang="cs-CZ" altLang="cs-CZ" sz="1300">
                <a:solidFill>
                  <a:schemeClr val="bg2"/>
                </a:solidFill>
                <a:latin typeface="Impact" pitchFamily="34" charset="0"/>
                <a:cs typeface="Tahoma" pitchFamily="34" charset="0"/>
              </a:rPr>
              <a:t>ny v souladu s mezinárodním kodexem ICC ESOMAR. </a:t>
            </a:r>
            <a:endParaRPr lang="en-GB" altLang="cs-CZ" sz="1300">
              <a:solidFill>
                <a:schemeClr val="bg2"/>
              </a:solidFill>
              <a:latin typeface="Impact" pitchFamily="34" charset="0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cs-CZ" altLang="cs-CZ" sz="1300">
                <a:solidFill>
                  <a:schemeClr val="bg2"/>
                </a:solidFill>
                <a:latin typeface="Impact" pitchFamily="34" charset="0"/>
              </a:rPr>
              <a:t>2/ IBRS</a:t>
            </a:r>
            <a:r>
              <a:rPr lang="cs-CZ" altLang="cs-CZ" sz="1300">
                <a:solidFill>
                  <a:schemeClr val="bg2"/>
                </a:solidFill>
                <a:latin typeface="Impact" pitchFamily="34" charset="0"/>
                <a:cs typeface="Tahoma" pitchFamily="34" charset="0"/>
              </a:rPr>
              <a:t> se zavazuje veškeré informace a podklady získané v souvislosti </a:t>
            </a:r>
            <a:r>
              <a:rPr lang="cs-CZ" altLang="cs-CZ" sz="1300">
                <a:solidFill>
                  <a:schemeClr val="bg2"/>
                </a:solidFill>
                <a:latin typeface="Impact" pitchFamily="34" charset="0"/>
              </a:rPr>
              <a:t>s jednotlivými projekty</a:t>
            </a:r>
            <a:r>
              <a:rPr lang="cs-CZ" altLang="cs-CZ" sz="1300">
                <a:solidFill>
                  <a:schemeClr val="bg2"/>
                </a:solidFill>
                <a:latin typeface="Impact" pitchFamily="34" charset="0"/>
                <a:cs typeface="Tahoma" pitchFamily="34" charset="0"/>
              </a:rPr>
              <a:t>, zejména pak ty, které mají charakter obchodního tajemství, nebo</a:t>
            </a:r>
            <a:r>
              <a:rPr lang="cs-CZ" altLang="cs-CZ" sz="1300">
                <a:solidFill>
                  <a:schemeClr val="bg2"/>
                </a:solidFill>
                <a:latin typeface="Impact" pitchFamily="34" charset="0"/>
              </a:rPr>
              <a:t> důvěrných informací /označeno klientem/</a:t>
            </a:r>
            <a:r>
              <a:rPr lang="cs-CZ" altLang="cs-CZ" sz="1300">
                <a:solidFill>
                  <a:schemeClr val="bg2"/>
                </a:solidFill>
                <a:latin typeface="Impact" pitchFamily="34" charset="0"/>
                <a:cs typeface="Tahoma" pitchFamily="34" charset="0"/>
              </a:rPr>
              <a:t>, nezneu</a:t>
            </a:r>
            <a:r>
              <a:rPr lang="cs-CZ" altLang="cs-CZ" sz="1300">
                <a:solidFill>
                  <a:schemeClr val="bg2"/>
                </a:solidFill>
                <a:latin typeface="Impact" pitchFamily="34" charset="0"/>
              </a:rPr>
              <a:t>ž</a:t>
            </a:r>
            <a:r>
              <a:rPr lang="cs-CZ" altLang="cs-CZ" sz="1300">
                <a:solidFill>
                  <a:schemeClr val="bg2"/>
                </a:solidFill>
                <a:latin typeface="Impact" pitchFamily="34" charset="0"/>
                <a:cs typeface="Tahoma" pitchFamily="34" charset="0"/>
              </a:rPr>
              <a:t>ívat ve prosp</a:t>
            </a:r>
            <a:r>
              <a:rPr lang="cs-CZ" altLang="cs-CZ" sz="1300">
                <a:solidFill>
                  <a:schemeClr val="bg2"/>
                </a:solidFill>
                <a:latin typeface="Impact" pitchFamily="34" charset="0"/>
              </a:rPr>
              <a:t>ě</a:t>
            </a:r>
            <a:r>
              <a:rPr lang="cs-CZ" altLang="cs-CZ" sz="1300">
                <a:solidFill>
                  <a:schemeClr val="bg2"/>
                </a:solidFill>
                <a:latin typeface="Impact" pitchFamily="34" charset="0"/>
                <a:cs typeface="Tahoma" pitchFamily="34" charset="0"/>
              </a:rPr>
              <a:t>ch sv</a:t>
            </a:r>
            <a:r>
              <a:rPr lang="cs-CZ" altLang="cs-CZ" sz="1300">
                <a:solidFill>
                  <a:schemeClr val="bg2"/>
                </a:solidFill>
                <a:latin typeface="Impact" pitchFamily="34" charset="0"/>
              </a:rPr>
              <a:t>ů</a:t>
            </a:r>
            <a:r>
              <a:rPr lang="cs-CZ" altLang="cs-CZ" sz="1300">
                <a:solidFill>
                  <a:schemeClr val="bg2"/>
                </a:solidFill>
                <a:latin typeface="Impact" pitchFamily="34" charset="0"/>
                <a:cs typeface="Tahoma" pitchFamily="34" charset="0"/>
              </a:rPr>
              <a:t>j ani t</a:t>
            </a:r>
            <a:r>
              <a:rPr lang="cs-CZ" altLang="cs-CZ" sz="1300">
                <a:solidFill>
                  <a:schemeClr val="bg2"/>
                </a:solidFill>
                <a:latin typeface="Impact" pitchFamily="34" charset="0"/>
              </a:rPr>
              <a:t>ř</a:t>
            </a:r>
            <a:r>
              <a:rPr lang="cs-CZ" altLang="cs-CZ" sz="1300">
                <a:solidFill>
                  <a:schemeClr val="bg2"/>
                </a:solidFill>
                <a:latin typeface="Impact" pitchFamily="34" charset="0"/>
                <a:cs typeface="Tahoma" pitchFamily="34" charset="0"/>
              </a:rPr>
              <a:t>etí osoby a neposkytovat je t</a:t>
            </a:r>
            <a:r>
              <a:rPr lang="cs-CZ" altLang="cs-CZ" sz="1300">
                <a:solidFill>
                  <a:schemeClr val="bg2"/>
                </a:solidFill>
                <a:latin typeface="Impact" pitchFamily="34" charset="0"/>
              </a:rPr>
              <a:t>ř</a:t>
            </a:r>
            <a:r>
              <a:rPr lang="cs-CZ" altLang="cs-CZ" sz="1300">
                <a:solidFill>
                  <a:schemeClr val="bg2"/>
                </a:solidFill>
                <a:latin typeface="Impact" pitchFamily="34" charset="0"/>
                <a:cs typeface="Tahoma" pitchFamily="34" charset="0"/>
              </a:rPr>
              <a:t>etím osobám bez výslovného písemného souhlasu klienta. </a:t>
            </a:r>
            <a:endParaRPr lang="cs-CZ" altLang="cs-CZ" sz="1300">
              <a:solidFill>
                <a:schemeClr val="bg2"/>
              </a:solidFill>
              <a:latin typeface="Impact" pitchFamily="34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cs-CZ" altLang="cs-CZ" sz="1300">
                <a:solidFill>
                  <a:schemeClr val="bg2"/>
                </a:solidFill>
                <a:latin typeface="Impact" pitchFamily="34" charset="0"/>
              </a:rPr>
              <a:t>3/ Stejně</a:t>
            </a:r>
            <a:r>
              <a:rPr lang="cs-CZ" altLang="cs-CZ" sz="1300">
                <a:solidFill>
                  <a:schemeClr val="bg2"/>
                </a:solidFill>
                <a:latin typeface="Impact" pitchFamily="34" charset="0"/>
                <a:cs typeface="Tahoma" pitchFamily="34" charset="0"/>
              </a:rPr>
              <a:t> se zavazuje klient, </a:t>
            </a:r>
            <a:r>
              <a:rPr lang="cs-CZ" altLang="cs-CZ" sz="1300">
                <a:solidFill>
                  <a:schemeClr val="bg2"/>
                </a:solidFill>
                <a:latin typeface="Impact" pitchFamily="34" charset="0"/>
              </a:rPr>
              <a:t>ž</a:t>
            </a:r>
            <a:r>
              <a:rPr lang="cs-CZ" altLang="cs-CZ" sz="1300">
                <a:solidFill>
                  <a:schemeClr val="bg2"/>
                </a:solidFill>
                <a:latin typeface="Impact" pitchFamily="34" charset="0"/>
                <a:cs typeface="Tahoma" pitchFamily="34" charset="0"/>
              </a:rPr>
              <a:t>e nebude zneu</a:t>
            </a:r>
            <a:r>
              <a:rPr lang="cs-CZ" altLang="cs-CZ" sz="1300">
                <a:solidFill>
                  <a:schemeClr val="bg2"/>
                </a:solidFill>
                <a:latin typeface="Impact" pitchFamily="34" charset="0"/>
              </a:rPr>
              <a:t>ž</a:t>
            </a:r>
            <a:r>
              <a:rPr lang="cs-CZ" altLang="cs-CZ" sz="1300">
                <a:solidFill>
                  <a:schemeClr val="bg2"/>
                </a:solidFill>
                <a:latin typeface="Impact" pitchFamily="34" charset="0"/>
                <a:cs typeface="Tahoma" pitchFamily="34" charset="0"/>
              </a:rPr>
              <a:t>ívat ve prosp</a:t>
            </a:r>
            <a:r>
              <a:rPr lang="cs-CZ" altLang="cs-CZ" sz="1300">
                <a:solidFill>
                  <a:schemeClr val="bg2"/>
                </a:solidFill>
                <a:latin typeface="Impact" pitchFamily="34" charset="0"/>
              </a:rPr>
              <a:t>ě</a:t>
            </a:r>
            <a:r>
              <a:rPr lang="cs-CZ" altLang="cs-CZ" sz="1300">
                <a:solidFill>
                  <a:schemeClr val="bg2"/>
                </a:solidFill>
                <a:latin typeface="Impact" pitchFamily="34" charset="0"/>
                <a:cs typeface="Tahoma" pitchFamily="34" charset="0"/>
              </a:rPr>
              <a:t>ch sv</a:t>
            </a:r>
            <a:r>
              <a:rPr lang="cs-CZ" altLang="cs-CZ" sz="1300">
                <a:solidFill>
                  <a:schemeClr val="bg2"/>
                </a:solidFill>
                <a:latin typeface="Impact" pitchFamily="34" charset="0"/>
              </a:rPr>
              <a:t>ů</a:t>
            </a:r>
            <a:r>
              <a:rPr lang="cs-CZ" altLang="cs-CZ" sz="1300">
                <a:solidFill>
                  <a:schemeClr val="bg2"/>
                </a:solidFill>
                <a:latin typeface="Impact" pitchFamily="34" charset="0"/>
                <a:cs typeface="Tahoma" pitchFamily="34" charset="0"/>
              </a:rPr>
              <a:t>j ani t</a:t>
            </a:r>
            <a:r>
              <a:rPr lang="cs-CZ" altLang="cs-CZ" sz="1300">
                <a:solidFill>
                  <a:schemeClr val="bg2"/>
                </a:solidFill>
                <a:latin typeface="Impact" pitchFamily="34" charset="0"/>
              </a:rPr>
              <a:t>ř</a:t>
            </a:r>
            <a:r>
              <a:rPr lang="cs-CZ" altLang="cs-CZ" sz="1300">
                <a:solidFill>
                  <a:schemeClr val="bg2"/>
                </a:solidFill>
                <a:latin typeface="Impact" pitchFamily="34" charset="0"/>
                <a:cs typeface="Tahoma" pitchFamily="34" charset="0"/>
              </a:rPr>
              <a:t>etí osoby a neposkytovat t</a:t>
            </a:r>
            <a:r>
              <a:rPr lang="cs-CZ" altLang="cs-CZ" sz="1300">
                <a:solidFill>
                  <a:schemeClr val="bg2"/>
                </a:solidFill>
                <a:latin typeface="Impact" pitchFamily="34" charset="0"/>
              </a:rPr>
              <a:t>ř</a:t>
            </a:r>
            <a:r>
              <a:rPr lang="cs-CZ" altLang="cs-CZ" sz="1300">
                <a:solidFill>
                  <a:schemeClr val="bg2"/>
                </a:solidFill>
                <a:latin typeface="Impact" pitchFamily="34" charset="0"/>
                <a:cs typeface="Tahoma" pitchFamily="34" charset="0"/>
              </a:rPr>
              <a:t>etím osobám bez výslovného písemného souhlasu </a:t>
            </a:r>
            <a:r>
              <a:rPr lang="cs-CZ" altLang="cs-CZ" sz="1300">
                <a:solidFill>
                  <a:schemeClr val="bg2"/>
                </a:solidFill>
                <a:latin typeface="Impact" pitchFamily="34" charset="0"/>
              </a:rPr>
              <a:t>IBRS</a:t>
            </a:r>
            <a:r>
              <a:rPr lang="cs-CZ" altLang="cs-CZ" sz="1300">
                <a:solidFill>
                  <a:schemeClr val="bg2"/>
                </a:solidFill>
                <a:latin typeface="Impact" pitchFamily="34" charset="0"/>
                <a:cs typeface="Tahoma" pitchFamily="34" charset="0"/>
              </a:rPr>
              <a:t> d</a:t>
            </a:r>
            <a:r>
              <a:rPr lang="cs-CZ" altLang="cs-CZ" sz="1300">
                <a:solidFill>
                  <a:schemeClr val="bg2"/>
                </a:solidFill>
                <a:latin typeface="Impact" pitchFamily="34" charset="0"/>
              </a:rPr>
              <a:t>ů</a:t>
            </a:r>
            <a:r>
              <a:rPr lang="cs-CZ" altLang="cs-CZ" sz="1300">
                <a:solidFill>
                  <a:schemeClr val="bg2"/>
                </a:solidFill>
                <a:latin typeface="Impact" pitchFamily="34" charset="0"/>
                <a:cs typeface="Tahoma" pitchFamily="34" charset="0"/>
              </a:rPr>
              <a:t>v</a:t>
            </a:r>
            <a:r>
              <a:rPr lang="cs-CZ" altLang="cs-CZ" sz="1300">
                <a:solidFill>
                  <a:schemeClr val="bg2"/>
                </a:solidFill>
                <a:latin typeface="Impact" pitchFamily="34" charset="0"/>
              </a:rPr>
              <a:t>ě</a:t>
            </a:r>
            <a:r>
              <a:rPr lang="cs-CZ" altLang="cs-CZ" sz="1300">
                <a:solidFill>
                  <a:schemeClr val="bg2"/>
                </a:solidFill>
                <a:latin typeface="Impact" pitchFamily="34" charset="0"/>
                <a:cs typeface="Tahoma" pitchFamily="34" charset="0"/>
              </a:rPr>
              <a:t>rné informace týkající se </a:t>
            </a:r>
            <a:r>
              <a:rPr lang="cs-CZ" altLang="cs-CZ" sz="1300">
                <a:solidFill>
                  <a:schemeClr val="bg2"/>
                </a:solidFill>
                <a:latin typeface="Impact" pitchFamily="34" charset="0"/>
              </a:rPr>
              <a:t>IBRS</a:t>
            </a:r>
            <a:r>
              <a:rPr lang="cs-CZ" altLang="cs-CZ" sz="1300">
                <a:solidFill>
                  <a:schemeClr val="bg2"/>
                </a:solidFill>
                <a:latin typeface="Impact" pitchFamily="34" charset="0"/>
                <a:cs typeface="Tahoma" pitchFamily="34" charset="0"/>
              </a:rPr>
              <a:t>. Za d</a:t>
            </a:r>
            <a:r>
              <a:rPr lang="cs-CZ" altLang="cs-CZ" sz="1300">
                <a:solidFill>
                  <a:schemeClr val="bg2"/>
                </a:solidFill>
                <a:latin typeface="Impact" pitchFamily="34" charset="0"/>
              </a:rPr>
              <a:t>ů</a:t>
            </a:r>
            <a:r>
              <a:rPr lang="cs-CZ" altLang="cs-CZ" sz="1300">
                <a:solidFill>
                  <a:schemeClr val="bg2"/>
                </a:solidFill>
                <a:latin typeface="Impact" pitchFamily="34" charset="0"/>
                <a:cs typeface="Tahoma" pitchFamily="34" charset="0"/>
              </a:rPr>
              <a:t>v</a:t>
            </a:r>
            <a:r>
              <a:rPr lang="cs-CZ" altLang="cs-CZ" sz="1300">
                <a:solidFill>
                  <a:schemeClr val="bg2"/>
                </a:solidFill>
                <a:latin typeface="Impact" pitchFamily="34" charset="0"/>
              </a:rPr>
              <a:t>ě</a:t>
            </a:r>
            <a:r>
              <a:rPr lang="cs-CZ" altLang="cs-CZ" sz="1300">
                <a:solidFill>
                  <a:schemeClr val="bg2"/>
                </a:solidFill>
                <a:latin typeface="Impact" pitchFamily="34" charset="0"/>
                <a:cs typeface="Tahoma" pitchFamily="34" charset="0"/>
              </a:rPr>
              <a:t>rné informace se pova</a:t>
            </a:r>
            <a:r>
              <a:rPr lang="cs-CZ" altLang="cs-CZ" sz="1300">
                <a:solidFill>
                  <a:schemeClr val="bg2"/>
                </a:solidFill>
                <a:latin typeface="Impact" pitchFamily="34" charset="0"/>
              </a:rPr>
              <a:t>ž</a:t>
            </a:r>
            <a:r>
              <a:rPr lang="cs-CZ" altLang="cs-CZ" sz="1300">
                <a:solidFill>
                  <a:schemeClr val="bg2"/>
                </a:solidFill>
                <a:latin typeface="Impact" pitchFamily="34" charset="0"/>
                <a:cs typeface="Tahoma" pitchFamily="34" charset="0"/>
              </a:rPr>
              <a:t>ují </a:t>
            </a:r>
            <a:r>
              <a:rPr lang="cs-CZ" altLang="cs-CZ" sz="1300">
                <a:solidFill>
                  <a:schemeClr val="bg2"/>
                </a:solidFill>
                <a:latin typeface="Impact" pitchFamily="34" charset="0"/>
              </a:rPr>
              <a:t>především</a:t>
            </a:r>
            <a:r>
              <a:rPr lang="cs-CZ" altLang="cs-CZ" sz="1300">
                <a:solidFill>
                  <a:schemeClr val="bg2"/>
                </a:solidFill>
                <a:latin typeface="Impact" pitchFamily="34" charset="0"/>
                <a:cs typeface="Tahoma" pitchFamily="34" charset="0"/>
              </a:rPr>
              <a:t> informace o</a:t>
            </a:r>
            <a:r>
              <a:rPr lang="cs-CZ" altLang="cs-CZ" sz="1300">
                <a:solidFill>
                  <a:schemeClr val="bg2"/>
                </a:solidFill>
                <a:latin typeface="Impact" pitchFamily="34" charset="0"/>
              </a:rPr>
              <a:t> produktech a výzkumných technikách IBRS, jakož i klientech a organizační struktuře, dále</a:t>
            </a:r>
            <a:r>
              <a:rPr lang="cs-CZ" altLang="cs-CZ" sz="1300">
                <a:solidFill>
                  <a:schemeClr val="bg2"/>
                </a:solidFill>
                <a:latin typeface="Impact" pitchFamily="34" charset="0"/>
                <a:cs typeface="Tahoma" pitchFamily="34" charset="0"/>
              </a:rPr>
              <a:t> informace týkající se metodiky zpracování výzkum</a:t>
            </a:r>
            <a:r>
              <a:rPr lang="cs-CZ" altLang="cs-CZ" sz="1300">
                <a:solidFill>
                  <a:schemeClr val="bg2"/>
                </a:solidFill>
                <a:latin typeface="Impact" pitchFamily="34" charset="0"/>
              </a:rPr>
              <a:t>ů a to </a:t>
            </a:r>
            <a:r>
              <a:rPr lang="cs-CZ" altLang="cs-CZ" sz="1300">
                <a:solidFill>
                  <a:schemeClr val="bg2"/>
                </a:solidFill>
                <a:latin typeface="Impact" pitchFamily="34" charset="0"/>
                <a:cs typeface="Tahoma" pitchFamily="34" charset="0"/>
              </a:rPr>
              <a:t>v</a:t>
            </a:r>
            <a:r>
              <a:rPr lang="cs-CZ" altLang="cs-CZ" sz="1300">
                <a:solidFill>
                  <a:schemeClr val="bg2"/>
                </a:solidFill>
                <a:latin typeface="Impact" pitchFamily="34" charset="0"/>
              </a:rPr>
              <a:t>č</a:t>
            </a:r>
            <a:r>
              <a:rPr lang="cs-CZ" altLang="cs-CZ" sz="1300">
                <a:solidFill>
                  <a:schemeClr val="bg2"/>
                </a:solidFill>
                <a:latin typeface="Impact" pitchFamily="34" charset="0"/>
                <a:cs typeface="Tahoma" pitchFamily="34" charset="0"/>
              </a:rPr>
              <a:t>etn</a:t>
            </a:r>
            <a:r>
              <a:rPr lang="cs-CZ" altLang="cs-CZ" sz="1300">
                <a:solidFill>
                  <a:schemeClr val="bg2"/>
                </a:solidFill>
                <a:latin typeface="Impact" pitchFamily="34" charset="0"/>
              </a:rPr>
              <a:t>ě</a:t>
            </a:r>
            <a:r>
              <a:rPr lang="cs-CZ" altLang="cs-CZ" sz="1300">
                <a:solidFill>
                  <a:schemeClr val="bg2"/>
                </a:solidFill>
                <a:latin typeface="Impact" pitchFamily="34" charset="0"/>
                <a:cs typeface="Tahoma" pitchFamily="34" charset="0"/>
              </a:rPr>
              <a:t> dotazník</a:t>
            </a:r>
            <a:r>
              <a:rPr lang="cs-CZ" altLang="cs-CZ" sz="1300">
                <a:solidFill>
                  <a:schemeClr val="bg2"/>
                </a:solidFill>
                <a:latin typeface="Impact" pitchFamily="34" charset="0"/>
              </a:rPr>
              <a:t>ů</a:t>
            </a:r>
            <a:r>
              <a:rPr lang="cs-CZ" altLang="cs-CZ" sz="1300">
                <a:solidFill>
                  <a:schemeClr val="bg2"/>
                </a:solidFill>
                <a:latin typeface="Impact" pitchFamily="34" charset="0"/>
                <a:cs typeface="Tahoma" pitchFamily="34" charset="0"/>
              </a:rPr>
              <a:t>, algoritm</a:t>
            </a:r>
            <a:r>
              <a:rPr lang="cs-CZ" altLang="cs-CZ" sz="1300">
                <a:solidFill>
                  <a:schemeClr val="bg2"/>
                </a:solidFill>
                <a:latin typeface="Impact" pitchFamily="34" charset="0"/>
              </a:rPr>
              <a:t>ů</a:t>
            </a:r>
            <a:r>
              <a:rPr lang="cs-CZ" altLang="cs-CZ" sz="1300">
                <a:solidFill>
                  <a:schemeClr val="bg2"/>
                </a:solidFill>
                <a:latin typeface="Impact" pitchFamily="34" charset="0"/>
                <a:cs typeface="Tahoma" pitchFamily="34" charset="0"/>
              </a:rPr>
              <a:t> apod. Za d</a:t>
            </a:r>
            <a:r>
              <a:rPr lang="cs-CZ" altLang="cs-CZ" sz="1300">
                <a:solidFill>
                  <a:schemeClr val="bg2"/>
                </a:solidFill>
                <a:latin typeface="Impact" pitchFamily="34" charset="0"/>
              </a:rPr>
              <a:t>ů</a:t>
            </a:r>
            <a:r>
              <a:rPr lang="cs-CZ" altLang="cs-CZ" sz="1300">
                <a:solidFill>
                  <a:schemeClr val="bg2"/>
                </a:solidFill>
                <a:latin typeface="Impact" pitchFamily="34" charset="0"/>
                <a:cs typeface="Tahoma" pitchFamily="34" charset="0"/>
              </a:rPr>
              <a:t>v</a:t>
            </a:r>
            <a:r>
              <a:rPr lang="cs-CZ" altLang="cs-CZ" sz="1300">
                <a:solidFill>
                  <a:schemeClr val="bg2"/>
                </a:solidFill>
                <a:latin typeface="Impact" pitchFamily="34" charset="0"/>
              </a:rPr>
              <a:t>ě</a:t>
            </a:r>
            <a:r>
              <a:rPr lang="cs-CZ" altLang="cs-CZ" sz="1300">
                <a:solidFill>
                  <a:schemeClr val="bg2"/>
                </a:solidFill>
                <a:latin typeface="Impact" pitchFamily="34" charset="0"/>
                <a:cs typeface="Tahoma" pitchFamily="34" charset="0"/>
              </a:rPr>
              <a:t>rné informace se pova</a:t>
            </a:r>
            <a:r>
              <a:rPr lang="cs-CZ" altLang="cs-CZ" sz="1300">
                <a:solidFill>
                  <a:schemeClr val="bg2"/>
                </a:solidFill>
                <a:latin typeface="Impact" pitchFamily="34" charset="0"/>
              </a:rPr>
              <a:t>ž</a:t>
            </a:r>
            <a:r>
              <a:rPr lang="cs-CZ" altLang="cs-CZ" sz="1300">
                <a:solidFill>
                  <a:schemeClr val="bg2"/>
                </a:solidFill>
                <a:latin typeface="Impact" pitchFamily="34" charset="0"/>
                <a:cs typeface="Tahoma" pitchFamily="34" charset="0"/>
              </a:rPr>
              <a:t>ují té</a:t>
            </a:r>
            <a:r>
              <a:rPr lang="cs-CZ" altLang="cs-CZ" sz="1300">
                <a:solidFill>
                  <a:schemeClr val="bg2"/>
                </a:solidFill>
                <a:latin typeface="Impact" pitchFamily="34" charset="0"/>
              </a:rPr>
              <a:t>ž</a:t>
            </a:r>
            <a:r>
              <a:rPr lang="cs-CZ" altLang="cs-CZ" sz="1300">
                <a:solidFill>
                  <a:schemeClr val="bg2"/>
                </a:solidFill>
                <a:latin typeface="Impact" pitchFamily="34" charset="0"/>
                <a:cs typeface="Tahoma" pitchFamily="34" charset="0"/>
              </a:rPr>
              <a:t> ty, u kterých to logicky vyplývá z jejich povahy.</a:t>
            </a:r>
            <a:endParaRPr lang="en-GB" altLang="cs-CZ" sz="1300">
              <a:solidFill>
                <a:schemeClr val="bg2"/>
              </a:solidFill>
              <a:latin typeface="Impact" pitchFamily="34" charset="0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cs-CZ" altLang="cs-CZ" sz="1300">
                <a:solidFill>
                  <a:schemeClr val="bg2"/>
                </a:solidFill>
                <a:latin typeface="Impact" pitchFamily="34" charset="0"/>
              </a:rPr>
              <a:t>4/ </a:t>
            </a:r>
            <a:r>
              <a:rPr lang="cs-CZ" altLang="cs-CZ" sz="1300">
                <a:solidFill>
                  <a:schemeClr val="bg2"/>
                </a:solidFill>
                <a:latin typeface="Impact" pitchFamily="34" charset="0"/>
                <a:cs typeface="Tahoma" pitchFamily="34" charset="0"/>
              </a:rPr>
              <a:t>Veškeré výsledky získané prostřednictvím projekt</a:t>
            </a:r>
            <a:r>
              <a:rPr lang="cs-CZ" altLang="cs-CZ" sz="1300">
                <a:solidFill>
                  <a:schemeClr val="bg2"/>
                </a:solidFill>
                <a:latin typeface="Impact" pitchFamily="34" charset="0"/>
              </a:rPr>
              <a:t>ů</a:t>
            </a:r>
            <a:r>
              <a:rPr lang="cs-CZ" altLang="cs-CZ" sz="1300">
                <a:solidFill>
                  <a:schemeClr val="bg2"/>
                </a:solidFill>
                <a:latin typeface="Impact" pitchFamily="34" charset="0"/>
                <a:cs typeface="Tahoma" pitchFamily="34" charset="0"/>
              </a:rPr>
              <a:t> jsou výhradním vlastnictvím klienta.</a:t>
            </a:r>
            <a:r>
              <a:rPr lang="cs-CZ" altLang="cs-CZ" sz="1300">
                <a:solidFill>
                  <a:schemeClr val="bg2"/>
                </a:solidFill>
                <a:latin typeface="Impact" pitchFamily="34" charset="0"/>
              </a:rPr>
              <a:t> Všechny v</a:t>
            </a:r>
            <a:r>
              <a:rPr lang="cs-CZ" altLang="cs-CZ" sz="1300">
                <a:solidFill>
                  <a:schemeClr val="bg2"/>
                </a:solidFill>
                <a:latin typeface="Impact" pitchFamily="34" charset="0"/>
                <a:cs typeface="Tahoma" pitchFamily="34" charset="0"/>
              </a:rPr>
              <a:t>ýzkumné materiály jsou</a:t>
            </a:r>
            <a:r>
              <a:rPr lang="cs-CZ" altLang="cs-CZ" sz="1300">
                <a:solidFill>
                  <a:schemeClr val="bg2"/>
                </a:solidFill>
                <a:latin typeface="Impact" pitchFamily="34" charset="0"/>
              </a:rPr>
              <a:t> v IBRS </a:t>
            </a:r>
            <a:r>
              <a:rPr lang="cs-CZ" altLang="cs-CZ" sz="1300">
                <a:solidFill>
                  <a:schemeClr val="bg2"/>
                </a:solidFill>
                <a:latin typeface="Impact" pitchFamily="34" charset="0"/>
                <a:cs typeface="Tahoma" pitchFamily="34" charset="0"/>
              </a:rPr>
              <a:t>archivovány po dobu šesti m</a:t>
            </a:r>
            <a:r>
              <a:rPr lang="cs-CZ" altLang="cs-CZ" sz="1300">
                <a:solidFill>
                  <a:schemeClr val="bg2"/>
                </a:solidFill>
                <a:latin typeface="Impact" pitchFamily="34" charset="0"/>
              </a:rPr>
              <a:t>ě</a:t>
            </a:r>
            <a:r>
              <a:rPr lang="cs-CZ" altLang="cs-CZ" sz="1300">
                <a:solidFill>
                  <a:schemeClr val="bg2"/>
                </a:solidFill>
                <a:latin typeface="Impact" pitchFamily="34" charset="0"/>
                <a:cs typeface="Tahoma" pitchFamily="34" charset="0"/>
              </a:rPr>
              <a:t>síc</a:t>
            </a:r>
            <a:r>
              <a:rPr lang="cs-CZ" altLang="cs-CZ" sz="1300">
                <a:solidFill>
                  <a:schemeClr val="bg2"/>
                </a:solidFill>
                <a:latin typeface="Impact" pitchFamily="34" charset="0"/>
              </a:rPr>
              <a:t>ů</a:t>
            </a:r>
            <a:r>
              <a:rPr lang="cs-CZ" altLang="cs-CZ" sz="1300">
                <a:solidFill>
                  <a:schemeClr val="bg2"/>
                </a:solidFill>
                <a:latin typeface="Impact" pitchFamily="34" charset="0"/>
                <a:cs typeface="Tahoma" pitchFamily="34" charset="0"/>
              </a:rPr>
              <a:t> po skon</a:t>
            </a:r>
            <a:r>
              <a:rPr lang="cs-CZ" altLang="cs-CZ" sz="1300">
                <a:solidFill>
                  <a:schemeClr val="bg2"/>
                </a:solidFill>
                <a:latin typeface="Impact" pitchFamily="34" charset="0"/>
              </a:rPr>
              <a:t>č</a:t>
            </a:r>
            <a:r>
              <a:rPr lang="cs-CZ" altLang="cs-CZ" sz="1300">
                <a:solidFill>
                  <a:schemeClr val="bg2"/>
                </a:solidFill>
                <a:latin typeface="Impact" pitchFamily="34" charset="0"/>
                <a:cs typeface="Tahoma" pitchFamily="34" charset="0"/>
              </a:rPr>
              <a:t>ení projektu. </a:t>
            </a:r>
            <a:endParaRPr lang="cs-CZ" altLang="cs-CZ" sz="1300">
              <a:solidFill>
                <a:schemeClr val="bg2"/>
              </a:solidFill>
              <a:latin typeface="Impact" pitchFamily="34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cs-CZ" altLang="cs-CZ" sz="1300">
                <a:solidFill>
                  <a:schemeClr val="bg2"/>
                </a:solidFill>
                <a:latin typeface="Impact" pitchFamily="34" charset="0"/>
              </a:rPr>
              <a:t>5/ </a:t>
            </a:r>
            <a:r>
              <a:rPr lang="cs-CZ" altLang="cs-CZ" sz="1300">
                <a:solidFill>
                  <a:schemeClr val="bg2"/>
                </a:solidFill>
                <a:latin typeface="Impact" pitchFamily="34" charset="0"/>
                <a:cs typeface="Tahoma" pitchFamily="34" charset="0"/>
              </a:rPr>
              <a:t>Pokud v pr</a:t>
            </a:r>
            <a:r>
              <a:rPr lang="cs-CZ" altLang="cs-CZ" sz="1300">
                <a:solidFill>
                  <a:schemeClr val="bg2"/>
                </a:solidFill>
                <a:latin typeface="Impact" pitchFamily="34" charset="0"/>
              </a:rPr>
              <a:t>ů</a:t>
            </a:r>
            <a:r>
              <a:rPr lang="cs-CZ" altLang="cs-CZ" sz="1300">
                <a:solidFill>
                  <a:schemeClr val="bg2"/>
                </a:solidFill>
                <a:latin typeface="Impact" pitchFamily="34" charset="0"/>
                <a:cs typeface="Tahoma" pitchFamily="34" charset="0"/>
              </a:rPr>
              <a:t>b</a:t>
            </a:r>
            <a:r>
              <a:rPr lang="cs-CZ" altLang="cs-CZ" sz="1300">
                <a:solidFill>
                  <a:schemeClr val="bg2"/>
                </a:solidFill>
                <a:latin typeface="Impact" pitchFamily="34" charset="0"/>
              </a:rPr>
              <a:t>ě</a:t>
            </a:r>
            <a:r>
              <a:rPr lang="cs-CZ" altLang="cs-CZ" sz="1300">
                <a:solidFill>
                  <a:schemeClr val="bg2"/>
                </a:solidFill>
                <a:latin typeface="Impact" pitchFamily="34" charset="0"/>
                <a:cs typeface="Tahoma" pitchFamily="34" charset="0"/>
              </a:rPr>
              <a:t>hu projektu nastanou skute</a:t>
            </a:r>
            <a:r>
              <a:rPr lang="cs-CZ" altLang="cs-CZ" sz="1300">
                <a:solidFill>
                  <a:schemeClr val="bg2"/>
                </a:solidFill>
                <a:latin typeface="Impact" pitchFamily="34" charset="0"/>
              </a:rPr>
              <a:t>č</a:t>
            </a:r>
            <a:r>
              <a:rPr lang="cs-CZ" altLang="cs-CZ" sz="1300">
                <a:solidFill>
                  <a:schemeClr val="bg2"/>
                </a:solidFill>
                <a:latin typeface="Impact" pitchFamily="34" charset="0"/>
                <a:cs typeface="Tahoma" pitchFamily="34" charset="0"/>
              </a:rPr>
              <a:t>nosti, které nebylo mo</a:t>
            </a:r>
            <a:r>
              <a:rPr lang="cs-CZ" altLang="cs-CZ" sz="1300">
                <a:solidFill>
                  <a:schemeClr val="bg2"/>
                </a:solidFill>
                <a:latin typeface="Impact" pitchFamily="34" charset="0"/>
              </a:rPr>
              <a:t>ž</a:t>
            </a:r>
            <a:r>
              <a:rPr lang="cs-CZ" altLang="cs-CZ" sz="1300">
                <a:solidFill>
                  <a:schemeClr val="bg2"/>
                </a:solidFill>
                <a:latin typeface="Impact" pitchFamily="34" charset="0"/>
                <a:cs typeface="Tahoma" pitchFamily="34" charset="0"/>
              </a:rPr>
              <a:t>né p</a:t>
            </a:r>
            <a:r>
              <a:rPr lang="cs-CZ" altLang="cs-CZ" sz="1300">
                <a:solidFill>
                  <a:schemeClr val="bg2"/>
                </a:solidFill>
                <a:latin typeface="Impact" pitchFamily="34" charset="0"/>
              </a:rPr>
              <a:t>ř</a:t>
            </a:r>
            <a:r>
              <a:rPr lang="cs-CZ" altLang="cs-CZ" sz="1300">
                <a:solidFill>
                  <a:schemeClr val="bg2"/>
                </a:solidFill>
                <a:latin typeface="Impact" pitchFamily="34" charset="0"/>
                <a:cs typeface="Tahoma" pitchFamily="34" charset="0"/>
              </a:rPr>
              <a:t>edem p</a:t>
            </a:r>
            <a:r>
              <a:rPr lang="cs-CZ" altLang="cs-CZ" sz="1300">
                <a:solidFill>
                  <a:schemeClr val="bg2"/>
                </a:solidFill>
                <a:latin typeface="Impact" pitchFamily="34" charset="0"/>
              </a:rPr>
              <a:t>ř</a:t>
            </a:r>
            <a:r>
              <a:rPr lang="cs-CZ" altLang="cs-CZ" sz="1300">
                <a:solidFill>
                  <a:schemeClr val="bg2"/>
                </a:solidFill>
                <a:latin typeface="Impact" pitchFamily="34" charset="0"/>
                <a:cs typeface="Tahoma" pitchFamily="34" charset="0"/>
              </a:rPr>
              <a:t>edpokládat a tyto skute</a:t>
            </a:r>
            <a:r>
              <a:rPr lang="cs-CZ" altLang="cs-CZ" sz="1300">
                <a:solidFill>
                  <a:schemeClr val="bg2"/>
                </a:solidFill>
                <a:latin typeface="Impact" pitchFamily="34" charset="0"/>
              </a:rPr>
              <a:t>č</a:t>
            </a:r>
            <a:r>
              <a:rPr lang="cs-CZ" altLang="cs-CZ" sz="1300">
                <a:solidFill>
                  <a:schemeClr val="bg2"/>
                </a:solidFill>
                <a:latin typeface="Impact" pitchFamily="34" charset="0"/>
                <a:cs typeface="Tahoma" pitchFamily="34" charset="0"/>
              </a:rPr>
              <a:t>nosti mají dopad na cenu, bude o nich klient neprodlen</a:t>
            </a:r>
            <a:r>
              <a:rPr lang="cs-CZ" altLang="cs-CZ" sz="1300">
                <a:solidFill>
                  <a:schemeClr val="bg2"/>
                </a:solidFill>
                <a:latin typeface="Impact" pitchFamily="34" charset="0"/>
              </a:rPr>
              <a:t>ě</a:t>
            </a:r>
            <a:r>
              <a:rPr lang="cs-CZ" altLang="cs-CZ" sz="1300">
                <a:solidFill>
                  <a:schemeClr val="bg2"/>
                </a:solidFill>
                <a:latin typeface="Impact" pitchFamily="34" charset="0"/>
                <a:cs typeface="Tahoma" pitchFamily="34" charset="0"/>
              </a:rPr>
              <a:t> informován a cena bude na základ</a:t>
            </a:r>
            <a:r>
              <a:rPr lang="cs-CZ" altLang="cs-CZ" sz="1300">
                <a:solidFill>
                  <a:schemeClr val="bg2"/>
                </a:solidFill>
                <a:latin typeface="Impact" pitchFamily="34" charset="0"/>
              </a:rPr>
              <a:t>ě</a:t>
            </a:r>
            <a:r>
              <a:rPr lang="cs-CZ" altLang="cs-CZ" sz="1300">
                <a:solidFill>
                  <a:schemeClr val="bg2"/>
                </a:solidFill>
                <a:latin typeface="Impact" pitchFamily="34" charset="0"/>
                <a:cs typeface="Tahoma" pitchFamily="34" charset="0"/>
              </a:rPr>
              <a:t> vzájemné dohody upravena.</a:t>
            </a:r>
            <a:endParaRPr lang="en-GB" altLang="cs-CZ" sz="1300">
              <a:solidFill>
                <a:schemeClr val="bg2"/>
              </a:solidFill>
              <a:latin typeface="Impact" pitchFamily="34" charset="0"/>
            </a:endParaRP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1828800" y="4022725"/>
            <a:ext cx="19050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cs-CZ" altLang="cs-CZ" sz="1500">
                <a:solidFill>
                  <a:srgbClr val="000000"/>
                </a:solidFill>
                <a:latin typeface="Impact" pitchFamily="34" charset="0"/>
              </a:rPr>
              <a:t>Miloš Rybáček</a:t>
            </a:r>
          </a:p>
          <a:p>
            <a:pPr algn="just" eaLnBrk="1" hangingPunct="1"/>
            <a:r>
              <a:rPr lang="cs-CZ" altLang="cs-CZ" sz="1500">
                <a:solidFill>
                  <a:srgbClr val="000000"/>
                </a:solidFill>
                <a:latin typeface="Impact" pitchFamily="34" charset="0"/>
                <a:hlinkClick r:id="rId5"/>
              </a:rPr>
              <a:t>rybacek@ibrs.cz</a:t>
            </a:r>
            <a:endParaRPr lang="cs-CZ" altLang="cs-CZ" sz="1500">
              <a:solidFill>
                <a:srgbClr val="000000"/>
              </a:solidFill>
              <a:latin typeface="Impact" pitchFamily="34" charset="0"/>
            </a:endParaRPr>
          </a:p>
          <a:p>
            <a:pPr algn="just" eaLnBrk="1" hangingPunct="1"/>
            <a:r>
              <a:rPr lang="cs-CZ" altLang="cs-CZ" sz="1500">
                <a:solidFill>
                  <a:srgbClr val="000000"/>
                </a:solidFill>
                <a:latin typeface="Impact" pitchFamily="34" charset="0"/>
              </a:rPr>
              <a:t>GSM 603435495</a:t>
            </a:r>
            <a:endParaRPr lang="cs-CZ" altLang="cs-CZ" sz="1500" b="1">
              <a:solidFill>
                <a:srgbClr val="003399"/>
              </a:solidFill>
              <a:latin typeface="Impact" pitchFamily="34" charset="0"/>
            </a:endParaRPr>
          </a:p>
        </p:txBody>
      </p:sp>
      <p:sp>
        <p:nvSpPr>
          <p:cNvPr id="15367" name="Rectangle 12"/>
          <p:cNvSpPr>
            <a:spLocks noChangeArrowheads="1"/>
          </p:cNvSpPr>
          <p:nvPr/>
        </p:nvSpPr>
        <p:spPr bwMode="auto">
          <a:xfrm>
            <a:off x="381000" y="2971800"/>
            <a:ext cx="4267200" cy="8382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4800">
                <a:solidFill>
                  <a:schemeClr val="bg1"/>
                </a:solidFill>
                <a:latin typeface="Impact" pitchFamily="34" charset="0"/>
              </a:rPr>
              <a:t>… děkujeme…</a:t>
            </a:r>
          </a:p>
        </p:txBody>
      </p:sp>
      <p:pic>
        <p:nvPicPr>
          <p:cNvPr id="15368" name="Picture 13" descr="C:\Users\Miloš\Desktop\DSC_270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1" b="26747"/>
          <a:stretch>
            <a:fillRect/>
          </a:stretch>
        </p:blipFill>
        <p:spPr bwMode="auto">
          <a:xfrm>
            <a:off x="381000" y="3962400"/>
            <a:ext cx="1320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369" name="Object 14"/>
          <p:cNvGraphicFramePr>
            <a:graphicFrameLocks noChangeAspect="1"/>
          </p:cNvGraphicFramePr>
          <p:nvPr/>
        </p:nvGraphicFramePr>
        <p:xfrm>
          <a:off x="3505200" y="3962400"/>
          <a:ext cx="1363663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5" name="Rastrový obrázek" r:id="rId7" imgW="6106377" imgH="6485714" progId="Paint.Picture">
                  <p:embed/>
                </p:oleObj>
              </mc:Choice>
              <mc:Fallback>
                <p:oleObj name="Rastrový obrázek" r:id="rId7" imgW="6106377" imgH="6485714" progId="Paint.Picture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962400"/>
                        <a:ext cx="1363663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1750">
                            <a:solidFill>
                              <a:schemeClr val="folHlink"/>
                            </a:solidFill>
                            <a:miter lim="800000"/>
                            <a:headEnd/>
                            <a:tailEnd type="none" w="lg" len="lg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0" name="Text Box 6"/>
          <p:cNvSpPr txBox="1">
            <a:spLocks noChangeArrowheads="1"/>
          </p:cNvSpPr>
          <p:nvPr/>
        </p:nvSpPr>
        <p:spPr bwMode="auto">
          <a:xfrm>
            <a:off x="5029200" y="4038600"/>
            <a:ext cx="1905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cs-CZ" altLang="cs-CZ" sz="1500">
                <a:solidFill>
                  <a:srgbClr val="000000"/>
                </a:solidFill>
                <a:latin typeface="Impact" pitchFamily="34" charset="0"/>
              </a:rPr>
              <a:t>Tomáš Horejsek</a:t>
            </a:r>
          </a:p>
          <a:p>
            <a:pPr algn="just" eaLnBrk="1" hangingPunct="1"/>
            <a:r>
              <a:rPr lang="cs-CZ" altLang="cs-CZ" sz="1500">
                <a:solidFill>
                  <a:srgbClr val="000000"/>
                </a:solidFill>
                <a:latin typeface="Impact" pitchFamily="34" charset="0"/>
                <a:hlinkClick r:id="rId9"/>
              </a:rPr>
              <a:t>horejsek@ibrs.cz</a:t>
            </a:r>
            <a:endParaRPr lang="cs-CZ" altLang="cs-CZ" sz="1500">
              <a:solidFill>
                <a:srgbClr val="000000"/>
              </a:solidFill>
              <a:latin typeface="Impact" pitchFamily="34" charset="0"/>
            </a:endParaRPr>
          </a:p>
          <a:p>
            <a:pPr algn="just" eaLnBrk="1" hangingPunct="1"/>
            <a:r>
              <a:rPr lang="cs-CZ" altLang="cs-CZ" sz="1500">
                <a:solidFill>
                  <a:srgbClr val="000000"/>
                </a:solidFill>
                <a:latin typeface="Impact" pitchFamily="34" charset="0"/>
              </a:rPr>
              <a:t>GSM 605972633</a:t>
            </a:r>
          </a:p>
          <a:p>
            <a:pPr algn="just" eaLnBrk="1" hangingPunct="1"/>
            <a:endParaRPr lang="cs-CZ" altLang="cs-CZ" sz="1500" b="1">
              <a:solidFill>
                <a:srgbClr val="003399"/>
              </a:solidFill>
            </a:endParaRPr>
          </a:p>
        </p:txBody>
      </p:sp>
      <p:sp>
        <p:nvSpPr>
          <p:cNvPr id="15371" name="Text Box 35"/>
          <p:cNvSpPr txBox="1">
            <a:spLocks noChangeArrowheads="1"/>
          </p:cNvSpPr>
          <p:nvPr/>
        </p:nvSpPr>
        <p:spPr bwMode="auto">
          <a:xfrm>
            <a:off x="8229600" y="6553200"/>
            <a:ext cx="5334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fld id="{83A4A927-ECB6-4832-8E67-C73E4FAF9B2B}" type="slidenum">
              <a:rPr lang="cs-CZ" altLang="cs-CZ">
                <a:solidFill>
                  <a:schemeClr val="bg2"/>
                </a:solidFill>
              </a:rPr>
              <a:pPr algn="ctr" eaLnBrk="1" hangingPunct="1">
                <a:lnSpc>
                  <a:spcPct val="90000"/>
                </a:lnSpc>
              </a:pPr>
              <a:t>34</a:t>
            </a:fld>
            <a:endParaRPr lang="cs-CZ" altLang="cs-CZ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1" descr="http://www.w-vd.de/wp-content/uploads/2013/12/Fotolia_46776217_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306388"/>
            <a:ext cx="8382000" cy="533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2" descr="C:\Lada\IBRS\template\podklady\titulni str patic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9144000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35"/>
          <p:cNvSpPr txBox="1">
            <a:spLocks noChangeArrowheads="1"/>
          </p:cNvSpPr>
          <p:nvPr/>
        </p:nvSpPr>
        <p:spPr bwMode="auto">
          <a:xfrm>
            <a:off x="8229600" y="6553200"/>
            <a:ext cx="5334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fld id="{CB7519F1-4447-4295-B9F3-1468FEC6742E}" type="slidenum">
              <a:rPr lang="cs-CZ" altLang="cs-CZ">
                <a:solidFill>
                  <a:schemeClr val="bg2"/>
                </a:solidFill>
                <a:latin typeface="Impact" pitchFamily="34" charset="0"/>
              </a:rPr>
              <a:pPr algn="ctr" eaLnBrk="1" hangingPunct="1">
                <a:lnSpc>
                  <a:spcPct val="90000"/>
                </a:lnSpc>
              </a:pPr>
              <a:t>4</a:t>
            </a:fld>
            <a:endParaRPr lang="cs-CZ" altLang="cs-CZ">
              <a:solidFill>
                <a:schemeClr val="bg2"/>
              </a:solidFill>
              <a:latin typeface="Impact" pitchFamily="34" charset="0"/>
            </a:endParaRPr>
          </a:p>
        </p:txBody>
      </p:sp>
      <p:sp>
        <p:nvSpPr>
          <p:cNvPr id="5125" name="Rectangle 8"/>
          <p:cNvSpPr>
            <a:spLocks noChangeArrowheads="1"/>
          </p:cNvSpPr>
          <p:nvPr/>
        </p:nvSpPr>
        <p:spPr bwMode="auto">
          <a:xfrm>
            <a:off x="407988" y="2606675"/>
            <a:ext cx="2808287" cy="792163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cs-CZ" altLang="cs-CZ" sz="4800">
                <a:solidFill>
                  <a:schemeClr val="bg1"/>
                </a:solidFill>
                <a:latin typeface="Impact" pitchFamily="34" charset="0"/>
              </a:rPr>
              <a:t>Summary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Lada\IBRS\template\podklady\titulni str patic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9144000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35"/>
          <p:cNvSpPr txBox="1">
            <a:spLocks noChangeArrowheads="1"/>
          </p:cNvSpPr>
          <p:nvPr/>
        </p:nvSpPr>
        <p:spPr bwMode="auto">
          <a:xfrm>
            <a:off x="8229600" y="6553200"/>
            <a:ext cx="5334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fld id="{4D33BB40-A575-41AD-9437-DB6C06FBD398}" type="slidenum">
              <a:rPr lang="cs-CZ" altLang="cs-CZ">
                <a:solidFill>
                  <a:schemeClr val="bg2"/>
                </a:solidFill>
                <a:latin typeface="Impact" pitchFamily="34" charset="0"/>
              </a:rPr>
              <a:pPr algn="ctr" eaLnBrk="1" hangingPunct="1">
                <a:lnSpc>
                  <a:spcPct val="90000"/>
                </a:lnSpc>
              </a:pPr>
              <a:t>5</a:t>
            </a:fld>
            <a:endParaRPr lang="cs-CZ" altLang="cs-CZ">
              <a:solidFill>
                <a:schemeClr val="bg2"/>
              </a:solidFill>
              <a:latin typeface="Impact" pitchFamily="34" charset="0"/>
            </a:endParaRPr>
          </a:p>
        </p:txBody>
      </p:sp>
      <p:pic>
        <p:nvPicPr>
          <p:cNvPr id="14" name="Picture 20" descr="C:\Users\Ivana\Desktop\Veolia\drez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07" y="1539252"/>
            <a:ext cx="552318" cy="552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1" descr="C:\Users\Ivana\Desktop\Veolia\mycka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07" y="2202783"/>
            <a:ext cx="453420" cy="453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1331640" y="908720"/>
            <a:ext cx="3455988" cy="44767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1pPr>
            <a:lvl2pPr marL="742950" indent="-28575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2pPr>
            <a:lvl3pPr marL="11430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3pPr>
            <a:lvl4pPr marL="16002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4pPr>
            <a:lvl5pPr marL="20574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9pPr>
          </a:lstStyle>
          <a:p>
            <a:pPr algn="l" eaLnBrk="1" hangingPunct="1">
              <a:lnSpc>
                <a:spcPct val="85000"/>
              </a:lnSpc>
              <a:defRPr/>
            </a:pPr>
            <a:r>
              <a:rPr lang="cs-CZ" altLang="cs-CZ" sz="3600" b="0" dirty="0">
                <a:solidFill>
                  <a:srgbClr val="FF0000"/>
                </a:solidFill>
                <a:latin typeface="Impact" pitchFamily="34" charset="0"/>
              </a:rPr>
              <a:t>1 135 000 </a:t>
            </a:r>
            <a:r>
              <a:rPr lang="cs-CZ" altLang="cs-CZ" sz="1500" b="0" dirty="0">
                <a:solidFill>
                  <a:srgbClr val="FF0000"/>
                </a:solidFill>
                <a:latin typeface="Impact" pitchFamily="34" charset="0"/>
              </a:rPr>
              <a:t>x </a:t>
            </a:r>
            <a:r>
              <a:rPr lang="cs-CZ" altLang="cs-CZ" sz="15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</a:rPr>
              <a:t>osprchování</a:t>
            </a:r>
          </a:p>
          <a:p>
            <a:pPr algn="l" eaLnBrk="1" hangingPunct="1">
              <a:lnSpc>
                <a:spcPct val="85000"/>
              </a:lnSpc>
              <a:defRPr/>
            </a:pPr>
            <a:endParaRPr lang="cs-CZ" altLang="cs-CZ" sz="1500" b="0" dirty="0">
              <a:solidFill>
                <a:srgbClr val="0066CC"/>
              </a:solidFill>
              <a:latin typeface="Impact" pitchFamily="34" charset="0"/>
            </a:endParaRPr>
          </a:p>
          <a:p>
            <a:pPr algn="l" eaLnBrk="1" hangingPunct="1">
              <a:lnSpc>
                <a:spcPct val="85000"/>
              </a:lnSpc>
              <a:defRPr/>
            </a:pPr>
            <a:r>
              <a:rPr lang="cs-CZ" altLang="cs-CZ" sz="3200" b="0" dirty="0">
                <a:solidFill>
                  <a:srgbClr val="FF0000"/>
                </a:solidFill>
                <a:latin typeface="Impact" pitchFamily="34" charset="0"/>
              </a:rPr>
              <a:t>870 000 </a:t>
            </a:r>
            <a:r>
              <a:rPr lang="cs-CZ" altLang="cs-CZ" sz="1500" b="0" dirty="0">
                <a:solidFill>
                  <a:srgbClr val="FF0000"/>
                </a:solidFill>
                <a:latin typeface="Impact" pitchFamily="34" charset="0"/>
              </a:rPr>
              <a:t>x </a:t>
            </a:r>
            <a:r>
              <a:rPr lang="cs-CZ" altLang="cs-CZ" sz="15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</a:rPr>
              <a:t>umytí nádobí v dřezu</a:t>
            </a:r>
          </a:p>
          <a:p>
            <a:pPr algn="l" eaLnBrk="1" hangingPunct="1">
              <a:lnSpc>
                <a:spcPct val="85000"/>
              </a:lnSpc>
              <a:defRPr/>
            </a:pPr>
            <a:endParaRPr lang="cs-CZ" altLang="cs-CZ" sz="1500" b="0" dirty="0">
              <a:solidFill>
                <a:srgbClr val="0066CC"/>
              </a:solidFill>
              <a:latin typeface="Impact" pitchFamily="34" charset="0"/>
            </a:endParaRPr>
          </a:p>
          <a:p>
            <a:pPr algn="l" eaLnBrk="1" hangingPunct="1">
              <a:lnSpc>
                <a:spcPct val="85000"/>
              </a:lnSpc>
              <a:defRPr/>
            </a:pPr>
            <a:r>
              <a:rPr lang="cs-CZ" altLang="cs-CZ" sz="2800" b="0" dirty="0">
                <a:solidFill>
                  <a:srgbClr val="FF0000"/>
                </a:solidFill>
                <a:latin typeface="Impact" pitchFamily="34" charset="0"/>
              </a:rPr>
              <a:t>348 000 </a:t>
            </a:r>
            <a:r>
              <a:rPr lang="cs-CZ" altLang="cs-CZ" sz="1500" b="0" dirty="0">
                <a:solidFill>
                  <a:srgbClr val="FF0000"/>
                </a:solidFill>
                <a:latin typeface="Impact" pitchFamily="34" charset="0"/>
              </a:rPr>
              <a:t>x </a:t>
            </a:r>
            <a:r>
              <a:rPr lang="cs-CZ" altLang="cs-CZ" sz="15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</a:rPr>
              <a:t>umytí nádobí v myčce</a:t>
            </a:r>
          </a:p>
          <a:p>
            <a:pPr algn="l" eaLnBrk="1" hangingPunct="1">
              <a:lnSpc>
                <a:spcPct val="85000"/>
              </a:lnSpc>
              <a:defRPr/>
            </a:pPr>
            <a:endParaRPr lang="cs-CZ" altLang="cs-CZ" sz="1500" b="0" dirty="0">
              <a:solidFill>
                <a:srgbClr val="0066CC"/>
              </a:solidFill>
              <a:latin typeface="Impact" pitchFamily="34" charset="0"/>
            </a:endParaRPr>
          </a:p>
          <a:p>
            <a:pPr algn="l" eaLnBrk="1" hangingPunct="1">
              <a:lnSpc>
                <a:spcPct val="85000"/>
              </a:lnSpc>
              <a:defRPr/>
            </a:pPr>
            <a:r>
              <a:rPr lang="cs-CZ" altLang="cs-CZ" sz="2600" b="0" dirty="0">
                <a:solidFill>
                  <a:srgbClr val="FF0000"/>
                </a:solidFill>
                <a:latin typeface="Impact" pitchFamily="34" charset="0"/>
              </a:rPr>
              <a:t>223 000 </a:t>
            </a:r>
            <a:r>
              <a:rPr lang="cs-CZ" altLang="cs-CZ" sz="1500" b="0" dirty="0">
                <a:solidFill>
                  <a:srgbClr val="FF0000"/>
                </a:solidFill>
                <a:latin typeface="Impact" pitchFamily="34" charset="0"/>
              </a:rPr>
              <a:t>x </a:t>
            </a:r>
            <a:r>
              <a:rPr lang="cs-CZ" altLang="cs-CZ" sz="15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</a:rPr>
              <a:t>koupelí ve vaně</a:t>
            </a:r>
          </a:p>
          <a:p>
            <a:pPr algn="l" eaLnBrk="1" hangingPunct="1">
              <a:lnSpc>
                <a:spcPct val="85000"/>
              </a:lnSpc>
              <a:defRPr/>
            </a:pPr>
            <a:endParaRPr lang="cs-CZ" altLang="cs-CZ" sz="1500" b="0" dirty="0">
              <a:solidFill>
                <a:srgbClr val="FF0000"/>
              </a:solidFill>
              <a:latin typeface="Impact" pitchFamily="34" charset="0"/>
            </a:endParaRPr>
          </a:p>
          <a:p>
            <a:pPr algn="l" eaLnBrk="1" hangingPunct="1">
              <a:lnSpc>
                <a:spcPct val="85000"/>
              </a:lnSpc>
              <a:defRPr/>
            </a:pPr>
            <a:r>
              <a:rPr lang="cs-CZ" altLang="cs-CZ" sz="2400" b="0" dirty="0">
                <a:solidFill>
                  <a:srgbClr val="FF0000"/>
                </a:solidFill>
                <a:latin typeface="Impact" pitchFamily="34" charset="0"/>
              </a:rPr>
              <a:t>215 000 </a:t>
            </a:r>
            <a:r>
              <a:rPr lang="cs-CZ" altLang="cs-CZ" sz="1500" b="0" dirty="0">
                <a:solidFill>
                  <a:srgbClr val="FF0000"/>
                </a:solidFill>
                <a:latin typeface="Impact" pitchFamily="34" charset="0"/>
              </a:rPr>
              <a:t>x </a:t>
            </a:r>
            <a:r>
              <a:rPr lang="cs-CZ" altLang="cs-CZ" sz="15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</a:rPr>
              <a:t>praní prádla</a:t>
            </a:r>
          </a:p>
          <a:p>
            <a:pPr algn="l" eaLnBrk="1" hangingPunct="1">
              <a:lnSpc>
                <a:spcPct val="85000"/>
              </a:lnSpc>
              <a:defRPr/>
            </a:pPr>
            <a:endParaRPr lang="cs-CZ" altLang="cs-CZ" sz="1500" b="0" dirty="0">
              <a:solidFill>
                <a:srgbClr val="0066CC"/>
              </a:solidFill>
              <a:latin typeface="Impact" pitchFamily="34" charset="0"/>
            </a:endParaRPr>
          </a:p>
          <a:p>
            <a:pPr algn="l" eaLnBrk="1" hangingPunct="1">
              <a:lnSpc>
                <a:spcPct val="85000"/>
              </a:lnSpc>
              <a:defRPr/>
            </a:pPr>
            <a:r>
              <a:rPr lang="cs-CZ" altLang="cs-CZ" sz="2400" b="0" dirty="0">
                <a:solidFill>
                  <a:srgbClr val="FF0000"/>
                </a:solidFill>
                <a:latin typeface="Impact" pitchFamily="34" charset="0"/>
              </a:rPr>
              <a:t>199 000 </a:t>
            </a:r>
            <a:r>
              <a:rPr lang="cs-CZ" altLang="cs-CZ" sz="1500" b="0" dirty="0">
                <a:solidFill>
                  <a:srgbClr val="FF0000"/>
                </a:solidFill>
                <a:latin typeface="Impact" pitchFamily="34" charset="0"/>
              </a:rPr>
              <a:t>x </a:t>
            </a:r>
            <a:r>
              <a:rPr lang="cs-CZ" altLang="cs-CZ" sz="15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</a:rPr>
              <a:t>vytření</a:t>
            </a:r>
          </a:p>
          <a:p>
            <a:pPr algn="l" eaLnBrk="1" hangingPunct="1">
              <a:lnSpc>
                <a:spcPct val="85000"/>
              </a:lnSpc>
              <a:defRPr/>
            </a:pPr>
            <a:endParaRPr lang="cs-CZ" altLang="cs-CZ" sz="1500" b="0" dirty="0">
              <a:solidFill>
                <a:srgbClr val="0066CC"/>
              </a:solidFill>
              <a:latin typeface="Impact" pitchFamily="34" charset="0"/>
            </a:endParaRPr>
          </a:p>
          <a:p>
            <a:pPr algn="l" eaLnBrk="1" hangingPunct="1">
              <a:lnSpc>
                <a:spcPct val="85000"/>
              </a:lnSpc>
              <a:defRPr/>
            </a:pPr>
            <a:r>
              <a:rPr lang="cs-CZ" altLang="cs-CZ" sz="2200" b="0" dirty="0">
                <a:solidFill>
                  <a:srgbClr val="FF0000"/>
                </a:solidFill>
                <a:latin typeface="Impact" pitchFamily="34" charset="0"/>
              </a:rPr>
              <a:t>182 000 </a:t>
            </a:r>
            <a:r>
              <a:rPr lang="cs-CZ" altLang="cs-CZ" sz="1500" b="0" dirty="0">
                <a:solidFill>
                  <a:srgbClr val="FF0000"/>
                </a:solidFill>
                <a:latin typeface="Impact" pitchFamily="34" charset="0"/>
              </a:rPr>
              <a:t>x </a:t>
            </a:r>
            <a:r>
              <a:rPr lang="cs-CZ" altLang="cs-CZ" sz="15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</a:rPr>
              <a:t>zalití pokojových květin</a:t>
            </a:r>
          </a:p>
          <a:p>
            <a:pPr algn="l" eaLnBrk="1" hangingPunct="1">
              <a:lnSpc>
                <a:spcPct val="85000"/>
              </a:lnSpc>
              <a:defRPr/>
            </a:pPr>
            <a:endParaRPr lang="cs-CZ" altLang="cs-CZ" sz="1500" b="0" dirty="0">
              <a:solidFill>
                <a:srgbClr val="0066CC"/>
              </a:solidFill>
              <a:latin typeface="Impact" pitchFamily="34" charset="0"/>
            </a:endParaRPr>
          </a:p>
          <a:p>
            <a:pPr algn="l" eaLnBrk="1" hangingPunct="1">
              <a:lnSpc>
                <a:spcPct val="85000"/>
              </a:lnSpc>
              <a:defRPr/>
            </a:pPr>
            <a:r>
              <a:rPr lang="cs-CZ" altLang="cs-CZ" sz="1800" b="0" dirty="0">
                <a:solidFill>
                  <a:srgbClr val="FF0000"/>
                </a:solidFill>
                <a:latin typeface="Impact" pitchFamily="34" charset="0"/>
              </a:rPr>
              <a:t>7 000 </a:t>
            </a:r>
            <a:r>
              <a:rPr lang="cs-CZ" altLang="cs-CZ" sz="1500" b="0" dirty="0">
                <a:solidFill>
                  <a:srgbClr val="FF0000"/>
                </a:solidFill>
                <a:latin typeface="Impact" pitchFamily="34" charset="0"/>
              </a:rPr>
              <a:t>x </a:t>
            </a:r>
            <a:r>
              <a:rPr lang="cs-CZ" altLang="cs-CZ" sz="15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</a:rPr>
              <a:t>zalití zahrad</a:t>
            </a:r>
          </a:p>
          <a:p>
            <a:pPr algn="l" eaLnBrk="1" hangingPunct="1">
              <a:lnSpc>
                <a:spcPct val="85000"/>
              </a:lnSpc>
              <a:defRPr/>
            </a:pPr>
            <a:endParaRPr lang="cs-CZ" altLang="cs-CZ" sz="1500" b="0" dirty="0">
              <a:solidFill>
                <a:srgbClr val="0066CC"/>
              </a:solidFill>
              <a:latin typeface="Impact" pitchFamily="34" charset="0"/>
            </a:endParaRPr>
          </a:p>
          <a:p>
            <a:pPr algn="l" eaLnBrk="1" hangingPunct="1">
              <a:lnSpc>
                <a:spcPct val="85000"/>
              </a:lnSpc>
              <a:defRPr/>
            </a:pPr>
            <a:r>
              <a:rPr lang="cs-CZ" altLang="cs-CZ" sz="1500" b="0" dirty="0">
                <a:solidFill>
                  <a:srgbClr val="FF0000"/>
                </a:solidFill>
                <a:latin typeface="Impact" pitchFamily="34" charset="0"/>
              </a:rPr>
              <a:t>1 500 x </a:t>
            </a:r>
            <a:r>
              <a:rPr lang="cs-CZ" altLang="cs-CZ" sz="15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</a:rPr>
              <a:t>umytí aut (na zahradě)</a:t>
            </a:r>
          </a:p>
        </p:txBody>
      </p:sp>
      <p:pic>
        <p:nvPicPr>
          <p:cNvPr id="17" name="Picture 19" descr="C:\Users\Ivana\Desktop\Veolia\pracka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07" y="3290341"/>
            <a:ext cx="354683" cy="35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0" descr="C:\Users\Ivana\Desktop\Veolia\konev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01" y="4221088"/>
            <a:ext cx="427415" cy="427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C:\Users\Ivana\Desktop\Veolia\auto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049407"/>
            <a:ext cx="539833" cy="53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55" name="Skupina 7"/>
          <p:cNvGrpSpPr>
            <a:grpSpLocks/>
          </p:cNvGrpSpPr>
          <p:nvPr/>
        </p:nvGrpSpPr>
        <p:grpSpPr bwMode="auto">
          <a:xfrm>
            <a:off x="668338" y="4725417"/>
            <a:ext cx="519112" cy="300038"/>
            <a:chOff x="577850" y="1320801"/>
            <a:chExt cx="1895475" cy="1298574"/>
          </a:xfrm>
        </p:grpSpPr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850" y="1371600"/>
              <a:ext cx="1895475" cy="1247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162" name="Přímá spojnice 6"/>
            <p:cNvCxnSpPr>
              <a:cxnSpLocks noChangeShapeType="1"/>
            </p:cNvCxnSpPr>
            <p:nvPr/>
          </p:nvCxnSpPr>
          <p:spPr bwMode="auto">
            <a:xfrm flipV="1">
              <a:off x="1560403" y="1320801"/>
              <a:ext cx="853653" cy="837456"/>
            </a:xfrm>
            <a:prstGeom prst="line">
              <a:avLst/>
            </a:prstGeom>
            <a:noFill/>
            <a:ln w="31750" algn="ctr">
              <a:solidFill>
                <a:schemeClr val="bg1"/>
              </a:solidFill>
              <a:miter lim="800000"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23" name="Picture 9" descr="C:\Users\Ivana\Desktop\Veolia\sprcha.pn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0728"/>
            <a:ext cx="518592" cy="51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0" descr="C:\Users\Ivana\Desktop\Veolia\vana.png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73" y="2726807"/>
            <a:ext cx="374576" cy="37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9" descr="C:\Users\Ivana\Desktop\Veolia\vytirani.png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17" y="3664038"/>
            <a:ext cx="514715" cy="514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AutoShape 15"/>
          <p:cNvSpPr>
            <a:spLocks noChangeArrowheads="1"/>
          </p:cNvSpPr>
          <p:nvPr/>
        </p:nvSpPr>
        <p:spPr bwMode="auto">
          <a:xfrm>
            <a:off x="5283821" y="3344035"/>
            <a:ext cx="3455988" cy="2051074"/>
          </a:xfrm>
          <a:prstGeom prst="wedgeRoundRectCallout">
            <a:avLst>
              <a:gd name="adj1" fmla="val -46649"/>
              <a:gd name="adj2" fmla="val 22364"/>
              <a:gd name="adj3" fmla="val 16667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xtLst/>
        </p:spPr>
        <p:txBody>
          <a:bodyPr lIns="90000" tIns="46800" rIns="90000" bIns="46800" anchor="ctr"/>
          <a:lstStyle>
            <a:lvl1pPr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1pPr>
            <a:lvl2pPr marL="742950" indent="-28575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2pPr>
            <a:lvl3pPr marL="11430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3pPr>
            <a:lvl4pPr marL="16002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4pPr>
            <a:lvl5pPr marL="20574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9pPr>
          </a:lstStyle>
          <a:p>
            <a:pPr algn="l">
              <a:defRPr/>
            </a:pPr>
            <a:r>
              <a:rPr lang="cs-CZ" altLang="cs-CZ" sz="1500" b="0" dirty="0">
                <a:solidFill>
                  <a:schemeClr val="bg1"/>
                </a:solidFill>
                <a:latin typeface="Impact" pitchFamily="34" charset="0"/>
              </a:rPr>
              <a:t>Počet činností s využitím vody z městského vodovodu PVK, které jsou v Praze realizovány za jeden den.</a:t>
            </a:r>
          </a:p>
          <a:p>
            <a:pPr algn="l">
              <a:defRPr/>
            </a:pPr>
            <a:endParaRPr lang="cs-CZ" altLang="cs-CZ" sz="1500" b="0" dirty="0">
              <a:solidFill>
                <a:schemeClr val="bg1"/>
              </a:solidFill>
              <a:latin typeface="Impact" pitchFamily="34" charset="0"/>
            </a:endParaRPr>
          </a:p>
          <a:p>
            <a:pPr algn="l">
              <a:defRPr/>
            </a:pPr>
            <a:r>
              <a:rPr lang="cs-CZ" altLang="cs-CZ" sz="1500" b="0" dirty="0">
                <a:solidFill>
                  <a:schemeClr val="bg1"/>
                </a:solidFill>
                <a:latin typeface="Impact" pitchFamily="34" charset="0"/>
              </a:rPr>
              <a:t>Údaje jsou přepočteny na domácnosti obyvatel trvale bydlících v Praze.</a:t>
            </a:r>
          </a:p>
          <a:p>
            <a:pPr algn="l">
              <a:defRPr/>
            </a:pPr>
            <a:r>
              <a:rPr lang="cs-CZ" altLang="cs-CZ" sz="1500" b="0" dirty="0">
                <a:solidFill>
                  <a:schemeClr val="bg1"/>
                </a:solidFill>
                <a:latin typeface="Impact" pitchFamily="34" charset="0"/>
              </a:rPr>
              <a:t>Počet domácností 580 000</a:t>
            </a:r>
          </a:p>
          <a:p>
            <a:pPr algn="l">
              <a:defRPr/>
            </a:pPr>
            <a:r>
              <a:rPr lang="cs-CZ" altLang="cs-CZ" sz="1500" b="0" dirty="0" err="1">
                <a:solidFill>
                  <a:schemeClr val="bg1"/>
                </a:solidFill>
                <a:latin typeface="Impact" pitchFamily="34" charset="0"/>
              </a:rPr>
              <a:t>Prům</a:t>
            </a:r>
            <a:r>
              <a:rPr lang="cs-CZ" altLang="cs-CZ" sz="1500" b="0" dirty="0">
                <a:solidFill>
                  <a:schemeClr val="bg1"/>
                </a:solidFill>
                <a:latin typeface="Impact" pitchFamily="34" charset="0"/>
              </a:rPr>
              <a:t>. počet členů domácnosti 2,1.</a:t>
            </a:r>
          </a:p>
        </p:txBody>
      </p:sp>
      <p:pic>
        <p:nvPicPr>
          <p:cNvPr id="6160" name="Picture 26" descr="http://www.pvk.cz/res/logo/1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065" y="462494"/>
            <a:ext cx="4215175" cy="153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190500" y="252999"/>
            <a:ext cx="8763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cs-CZ" altLang="cs-CZ" sz="2800" dirty="0">
                <a:solidFill>
                  <a:srgbClr val="0066CC"/>
                </a:solidFill>
                <a:latin typeface="Impact" pitchFamily="34" charset="0"/>
              </a:rPr>
              <a:t>Využití vody v pražských domácnostech za </a:t>
            </a:r>
            <a:r>
              <a:rPr lang="cs-CZ" altLang="cs-CZ" sz="2800" u="sng" dirty="0">
                <a:solidFill>
                  <a:srgbClr val="0066CC"/>
                </a:solidFill>
                <a:latin typeface="Impact" pitchFamily="34" charset="0"/>
              </a:rPr>
              <a:t>1 běžný den</a:t>
            </a:r>
            <a:r>
              <a:rPr lang="cs-CZ" altLang="cs-CZ" sz="2800" dirty="0">
                <a:solidFill>
                  <a:srgbClr val="0066CC"/>
                </a:solidFill>
                <a:latin typeface="Impact" pitchFamily="34" charset="0"/>
              </a:rPr>
              <a:t>: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k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6181289"/>
              </p:ext>
            </p:extLst>
          </p:nvPr>
        </p:nvGraphicFramePr>
        <p:xfrm>
          <a:off x="3180148" y="3052026"/>
          <a:ext cx="1329570" cy="1557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195" name="Picture 31" descr="Výsledek obrázku pro štítek a+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550" y="3288209"/>
            <a:ext cx="1811337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2" descr="C:\Lada\IBRS\template\podklady\titulni str patick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9144000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 Box 35"/>
          <p:cNvSpPr txBox="1">
            <a:spLocks noChangeArrowheads="1"/>
          </p:cNvSpPr>
          <p:nvPr/>
        </p:nvSpPr>
        <p:spPr bwMode="auto">
          <a:xfrm>
            <a:off x="8229600" y="6553200"/>
            <a:ext cx="5334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fld id="{EFAE962E-40D0-432B-8D7D-19213A71B45A}" type="slidenum">
              <a:rPr lang="cs-CZ" altLang="cs-CZ">
                <a:solidFill>
                  <a:schemeClr val="bg2"/>
                </a:solidFill>
                <a:latin typeface="Impact" pitchFamily="34" charset="0"/>
              </a:rPr>
              <a:pPr algn="ctr" eaLnBrk="1" hangingPunct="1">
                <a:lnSpc>
                  <a:spcPct val="90000"/>
                </a:lnSpc>
              </a:pPr>
              <a:t>6</a:t>
            </a:fld>
            <a:endParaRPr lang="cs-CZ" altLang="cs-CZ">
              <a:solidFill>
                <a:schemeClr val="bg2"/>
              </a:solidFill>
              <a:latin typeface="Impact" pitchFamily="34" charset="0"/>
            </a:endParaRPr>
          </a:p>
        </p:txBody>
      </p:sp>
      <p:sp>
        <p:nvSpPr>
          <p:cNvPr id="8198" name="Rectangle 8"/>
          <p:cNvSpPr>
            <a:spLocks noChangeArrowheads="1"/>
          </p:cNvSpPr>
          <p:nvPr/>
        </p:nvSpPr>
        <p:spPr bwMode="auto">
          <a:xfrm>
            <a:off x="381000" y="188913"/>
            <a:ext cx="8763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cs-CZ" altLang="cs-CZ" sz="2800" dirty="0">
                <a:solidFill>
                  <a:srgbClr val="0066CC"/>
                </a:solidFill>
                <a:latin typeface="Impact" pitchFamily="34" charset="0"/>
              </a:rPr>
              <a:t>Nádobí se myje v průměru 2,1x denně (v dřezu 1,5x denně, v myčce obden).</a:t>
            </a:r>
          </a:p>
        </p:txBody>
      </p:sp>
      <p:sp>
        <p:nvSpPr>
          <p:cNvPr id="8199" name="Rectangle 4"/>
          <p:cNvSpPr>
            <a:spLocks noChangeArrowheads="1"/>
          </p:cNvSpPr>
          <p:nvPr/>
        </p:nvSpPr>
        <p:spPr bwMode="auto">
          <a:xfrm>
            <a:off x="323850" y="5018315"/>
            <a:ext cx="7905750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9pPr>
          </a:lstStyle>
          <a:p>
            <a:pPr fontAlgn="b">
              <a:buFont typeface="Wingdings" pitchFamily="2" charset="2"/>
              <a:buNone/>
            </a:pPr>
            <a:r>
              <a:rPr lang="cs-CZ" altLang="cs-CZ" dirty="0">
                <a:solidFill>
                  <a:schemeClr val="tx1"/>
                </a:solidFill>
                <a:latin typeface="Impact" pitchFamily="34" charset="0"/>
                <a:cs typeface="Tahoma" pitchFamily="34" charset="0"/>
              </a:rPr>
              <a:t>Q3) Jak </a:t>
            </a:r>
            <a:r>
              <a:rPr lang="cs-CZ" altLang="cs-CZ" dirty="0">
                <a:solidFill>
                  <a:schemeClr val="tx1"/>
                </a:solidFill>
                <a:latin typeface="Impact" pitchFamily="34" charset="0"/>
              </a:rPr>
              <a:t>č</a:t>
            </a:r>
            <a:r>
              <a:rPr lang="cs-CZ" altLang="cs-CZ" dirty="0">
                <a:solidFill>
                  <a:schemeClr val="tx1"/>
                </a:solidFill>
                <a:latin typeface="Impact" pitchFamily="34" charset="0"/>
                <a:cs typeface="Tahoma" pitchFamily="34" charset="0"/>
              </a:rPr>
              <a:t>asto ve Vaší domácnosti myjete nádobí v d</a:t>
            </a:r>
            <a:r>
              <a:rPr lang="cs-CZ" altLang="cs-CZ" dirty="0">
                <a:solidFill>
                  <a:schemeClr val="tx1"/>
                </a:solidFill>
                <a:latin typeface="Impact" pitchFamily="34" charset="0"/>
              </a:rPr>
              <a:t>ř</a:t>
            </a:r>
            <a:r>
              <a:rPr lang="cs-CZ" altLang="cs-CZ" dirty="0">
                <a:solidFill>
                  <a:schemeClr val="tx1"/>
                </a:solidFill>
                <a:latin typeface="Impact" pitchFamily="34" charset="0"/>
                <a:cs typeface="Tahoma" pitchFamily="34" charset="0"/>
              </a:rPr>
              <a:t>ezu?</a:t>
            </a:r>
            <a:r>
              <a:rPr lang="cs-CZ" altLang="cs-CZ" dirty="0">
                <a:solidFill>
                  <a:schemeClr val="tx1"/>
                </a:solidFill>
                <a:latin typeface="Impact" pitchFamily="34" charset="0"/>
              </a:rPr>
              <a:t> </a:t>
            </a:r>
            <a:r>
              <a:rPr lang="cs-CZ" altLang="cs-CZ" dirty="0">
                <a:solidFill>
                  <a:schemeClr val="tx1"/>
                </a:solidFill>
                <a:latin typeface="Impact" pitchFamily="34" charset="0"/>
                <a:cs typeface="Tahoma" pitchFamily="34" charset="0"/>
              </a:rPr>
              <a:t>Q4) A jak </a:t>
            </a:r>
            <a:r>
              <a:rPr lang="cs-CZ" altLang="cs-CZ" dirty="0">
                <a:solidFill>
                  <a:schemeClr val="tx1"/>
                </a:solidFill>
                <a:latin typeface="Impact" pitchFamily="34" charset="0"/>
              </a:rPr>
              <a:t>č</a:t>
            </a:r>
            <a:r>
              <a:rPr lang="cs-CZ" altLang="cs-CZ" dirty="0">
                <a:solidFill>
                  <a:schemeClr val="tx1"/>
                </a:solidFill>
                <a:latin typeface="Impact" pitchFamily="34" charset="0"/>
                <a:cs typeface="Tahoma" pitchFamily="34" charset="0"/>
              </a:rPr>
              <a:t>asto ve Vaší domácnosti myjete nádobí v my</a:t>
            </a:r>
            <a:r>
              <a:rPr lang="cs-CZ" altLang="cs-CZ" dirty="0">
                <a:solidFill>
                  <a:schemeClr val="tx1"/>
                </a:solidFill>
                <a:latin typeface="Impact" pitchFamily="34" charset="0"/>
              </a:rPr>
              <a:t>č</a:t>
            </a:r>
            <a:r>
              <a:rPr lang="cs-CZ" altLang="cs-CZ" dirty="0">
                <a:solidFill>
                  <a:schemeClr val="tx1"/>
                </a:solidFill>
                <a:latin typeface="Impact" pitchFamily="34" charset="0"/>
                <a:cs typeface="Tahoma" pitchFamily="34" charset="0"/>
              </a:rPr>
              <a:t>ce?</a:t>
            </a:r>
            <a:r>
              <a:rPr lang="cs-CZ" altLang="cs-CZ" dirty="0">
                <a:solidFill>
                  <a:schemeClr val="tx1"/>
                </a:solidFill>
                <a:latin typeface="Impact" pitchFamily="34" charset="0"/>
              </a:rPr>
              <a:t> (odpovídají všichni N=500) Q5) Používáte ve Vaší domácnosti úspornou myčku typu A+? (odpovídají ti, kteří vlastní myčku N=247)</a:t>
            </a:r>
          </a:p>
        </p:txBody>
      </p:sp>
      <p:sp>
        <p:nvSpPr>
          <p:cNvPr id="8200" name="Rectangle 127"/>
          <p:cNvSpPr>
            <a:spLocks noChangeArrowheads="1"/>
          </p:cNvSpPr>
          <p:nvPr/>
        </p:nvSpPr>
        <p:spPr bwMode="auto">
          <a:xfrm>
            <a:off x="7218363" y="5364163"/>
            <a:ext cx="16160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n-AU" altLang="cs-CZ">
                <a:solidFill>
                  <a:srgbClr val="7F7F7F"/>
                </a:solidFill>
                <a:latin typeface="Impact" pitchFamily="34" charset="0"/>
              </a:rPr>
              <a:t>(s</a:t>
            </a:r>
            <a:r>
              <a:rPr lang="cs-CZ" altLang="cs-CZ">
                <a:solidFill>
                  <a:srgbClr val="7F7F7F"/>
                </a:solidFill>
                <a:latin typeface="Impact" pitchFamily="34" charset="0"/>
              </a:rPr>
              <a:t>tat. chyba</a:t>
            </a:r>
            <a:r>
              <a:rPr lang="en-AU" altLang="cs-CZ">
                <a:solidFill>
                  <a:srgbClr val="7F7F7F"/>
                </a:solidFill>
                <a:latin typeface="Impact" pitchFamily="34" charset="0"/>
              </a:rPr>
              <a:t>: max.</a:t>
            </a:r>
            <a:r>
              <a:rPr lang="cs-CZ" altLang="cs-CZ">
                <a:solidFill>
                  <a:srgbClr val="7F7F7F"/>
                </a:solidFill>
                <a:latin typeface="Impact" pitchFamily="34" charset="0"/>
              </a:rPr>
              <a:t> 5,2</a:t>
            </a:r>
            <a:r>
              <a:rPr lang="en-AU" altLang="cs-CZ">
                <a:solidFill>
                  <a:srgbClr val="7F7F7F"/>
                </a:solidFill>
                <a:latin typeface="Impact" pitchFamily="34" charset="0"/>
              </a:rPr>
              <a:t>%)</a:t>
            </a:r>
          </a:p>
        </p:txBody>
      </p:sp>
      <p:pic>
        <p:nvPicPr>
          <p:cNvPr id="68628" name="Picture 20" descr="C:\Users\Ivana\Desktop\Veolia\drez.png"/>
          <p:cNvPicPr>
            <a:picLocks noChangeAspect="1" noChangeArrowheads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88" y="1366912"/>
            <a:ext cx="12700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29" name="Picture 21" descr="C:\Users\Ivana\Desktop\Veolia\mycka.png"/>
          <p:cNvPicPr>
            <a:picLocks noChangeAspect="1" noChangeArrowheads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584" y="1277412"/>
            <a:ext cx="1435414" cy="143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3" name="Ovál 35"/>
          <p:cNvSpPr>
            <a:spLocks noChangeAspect="1"/>
          </p:cNvSpPr>
          <p:nvPr/>
        </p:nvSpPr>
        <p:spPr bwMode="auto">
          <a:xfrm>
            <a:off x="1835150" y="1495425"/>
            <a:ext cx="1000125" cy="996950"/>
          </a:xfrm>
          <a:prstGeom prst="ellipse">
            <a:avLst/>
          </a:prstGeom>
          <a:solidFill>
            <a:srgbClr val="FF0000"/>
          </a:solidFill>
          <a:ln>
            <a:noFill/>
          </a:ln>
          <a:extLst/>
        </p:spPr>
        <p:txBody>
          <a:bodyPr wrap="none" lIns="78762" tIns="39382" rIns="78762" bIns="39382" anchor="ctr"/>
          <a:lstStyle>
            <a:lvl1pPr defTabSz="652463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1pPr>
            <a:lvl2pPr marL="742950" indent="-285750" defTabSz="652463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2pPr>
            <a:lvl3pPr marL="1143000" indent="-228600" defTabSz="652463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3pPr>
            <a:lvl4pPr marL="1600200" indent="-228600" defTabSz="652463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4pPr>
            <a:lvl5pPr marL="2057400" indent="-228600" defTabSz="652463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5pPr>
            <a:lvl6pPr marL="25146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6pPr>
            <a:lvl7pPr marL="29718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7pPr>
            <a:lvl8pPr marL="34290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8pPr>
            <a:lvl9pPr marL="38862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cs-CZ" altLang="cs-CZ" sz="2800" dirty="0">
                <a:solidFill>
                  <a:schemeClr val="bg1"/>
                </a:solidFill>
                <a:latin typeface="Impact" pitchFamily="34" charset="0"/>
              </a:rPr>
              <a:t>1,5x</a:t>
            </a:r>
          </a:p>
          <a:p>
            <a:pPr algn="ctr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cs-CZ" altLang="cs-CZ" dirty="0">
                <a:solidFill>
                  <a:schemeClr val="bg1"/>
                </a:solidFill>
                <a:latin typeface="Impact" pitchFamily="34" charset="0"/>
              </a:rPr>
              <a:t>denně</a:t>
            </a:r>
          </a:p>
        </p:txBody>
      </p:sp>
      <p:sp>
        <p:nvSpPr>
          <p:cNvPr id="8204" name="Ovál 42"/>
          <p:cNvSpPr>
            <a:spLocks noChangeAspect="1"/>
          </p:cNvSpPr>
          <p:nvPr/>
        </p:nvSpPr>
        <p:spPr bwMode="auto">
          <a:xfrm>
            <a:off x="5162823" y="3403600"/>
            <a:ext cx="838200" cy="838200"/>
          </a:xfrm>
          <a:prstGeom prst="ellipse">
            <a:avLst/>
          </a:prstGeom>
          <a:solidFill>
            <a:srgbClr val="FF0000"/>
          </a:solidFill>
          <a:ln>
            <a:noFill/>
          </a:ln>
          <a:extLst/>
        </p:spPr>
        <p:txBody>
          <a:bodyPr wrap="none" lIns="78762" tIns="39382" rIns="78762" bIns="39382" anchor="ctr"/>
          <a:lstStyle>
            <a:lvl1pPr defTabSz="652463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1pPr>
            <a:lvl2pPr marL="742950" indent="-285750" defTabSz="652463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2pPr>
            <a:lvl3pPr marL="1143000" indent="-228600" defTabSz="652463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3pPr>
            <a:lvl4pPr marL="1600200" indent="-228600" defTabSz="652463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4pPr>
            <a:lvl5pPr marL="2057400" indent="-228600" defTabSz="652463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5pPr>
            <a:lvl6pPr marL="25146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6pPr>
            <a:lvl7pPr marL="29718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7pPr>
            <a:lvl8pPr marL="34290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8pPr>
            <a:lvl9pPr marL="38862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cs-CZ" altLang="cs-CZ" sz="2400" dirty="0">
                <a:solidFill>
                  <a:schemeClr val="bg1"/>
                </a:solidFill>
                <a:latin typeface="Impact" pitchFamily="34" charset="0"/>
              </a:rPr>
              <a:t>1,3x</a:t>
            </a:r>
          </a:p>
          <a:p>
            <a:pPr algn="ctr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cs-CZ" altLang="cs-CZ" dirty="0">
                <a:solidFill>
                  <a:schemeClr val="bg1"/>
                </a:solidFill>
                <a:latin typeface="Impact" pitchFamily="34" charset="0"/>
              </a:rPr>
              <a:t>denně</a:t>
            </a:r>
          </a:p>
        </p:txBody>
      </p:sp>
      <p:sp>
        <p:nvSpPr>
          <p:cNvPr id="24" name="AutoShape 15"/>
          <p:cNvSpPr>
            <a:spLocks noChangeArrowheads="1"/>
          </p:cNvSpPr>
          <p:nvPr/>
        </p:nvSpPr>
        <p:spPr bwMode="auto">
          <a:xfrm>
            <a:off x="614676" y="3262842"/>
            <a:ext cx="2111522" cy="1660161"/>
          </a:xfrm>
          <a:prstGeom prst="wedgeRoundRectCallout">
            <a:avLst>
              <a:gd name="adj1" fmla="val 66313"/>
              <a:gd name="adj2" fmla="val -28342"/>
              <a:gd name="adj3" fmla="val 16667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lIns="90000" tIns="46800" rIns="90000" bIns="46800" anchor="ctr"/>
          <a:lstStyle>
            <a:lvl1pPr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1pPr>
            <a:lvl2pPr marL="742950" indent="-28575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2pPr>
            <a:lvl3pPr marL="11430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3pPr>
            <a:lvl4pPr marL="16002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4pPr>
            <a:lvl5pPr marL="20574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9pPr>
          </a:lstStyle>
          <a:p>
            <a:pPr algn="l">
              <a:defRPr/>
            </a:pPr>
            <a:r>
              <a:rPr lang="cs-CZ" altLang="cs-CZ" sz="1500" b="0" dirty="0">
                <a:solidFill>
                  <a:schemeClr val="bg1"/>
                </a:solidFill>
                <a:latin typeface="Impact" pitchFamily="34" charset="0"/>
              </a:rPr>
              <a:t>Využívání myčky roste s počtem členů domácnosti. Myčku využívají častěji domkaři, naopak lidé žijící v bytě myjí nádobí ve dřezu.</a:t>
            </a:r>
          </a:p>
        </p:txBody>
      </p:sp>
      <p:sp>
        <p:nvSpPr>
          <p:cNvPr id="8206" name="Title 1"/>
          <p:cNvSpPr txBox="1">
            <a:spLocks/>
          </p:cNvSpPr>
          <p:nvPr/>
        </p:nvSpPr>
        <p:spPr bwMode="auto">
          <a:xfrm>
            <a:off x="7502014" y="4077072"/>
            <a:ext cx="1568322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lnSpc>
                <a:spcPts val="1700"/>
              </a:lnSpc>
            </a:pPr>
            <a:r>
              <a:rPr lang="cs-CZ" altLang="cs-CZ" sz="3600" dirty="0">
                <a:solidFill>
                  <a:schemeClr val="tx1"/>
                </a:solidFill>
                <a:latin typeface="Impact" pitchFamily="34" charset="0"/>
              </a:rPr>
              <a:t>86%</a:t>
            </a:r>
            <a:r>
              <a:rPr lang="cs-CZ" altLang="cs-CZ" sz="1500" dirty="0">
                <a:solidFill>
                  <a:schemeClr val="tx1"/>
                </a:solidFill>
                <a:latin typeface="Impact" pitchFamily="34" charset="0"/>
              </a:rPr>
              <a:t> majitelů myčky vlastní úspornou myčku A+</a:t>
            </a:r>
          </a:p>
        </p:txBody>
      </p:sp>
      <p:sp>
        <p:nvSpPr>
          <p:cNvPr id="8209" name="TextovéPole 17"/>
          <p:cNvSpPr txBox="1">
            <a:spLocks noChangeArrowheads="1"/>
          </p:cNvSpPr>
          <p:nvPr/>
        </p:nvSpPr>
        <p:spPr bwMode="auto">
          <a:xfrm>
            <a:off x="3538811" y="3622675"/>
            <a:ext cx="6461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cs-CZ" altLang="cs-CZ" sz="2000" dirty="0">
                <a:solidFill>
                  <a:srgbClr val="FF0000"/>
                </a:solidFill>
                <a:latin typeface="Impact" pitchFamily="34" charset="0"/>
              </a:rPr>
              <a:t>49%</a:t>
            </a:r>
          </a:p>
        </p:txBody>
      </p:sp>
      <p:sp>
        <p:nvSpPr>
          <p:cNvPr id="8210" name="Title 1"/>
          <p:cNvSpPr txBox="1">
            <a:spLocks/>
          </p:cNvSpPr>
          <p:nvPr/>
        </p:nvSpPr>
        <p:spPr bwMode="auto">
          <a:xfrm>
            <a:off x="3419872" y="2852936"/>
            <a:ext cx="28956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lnSpc>
                <a:spcPts val="1700"/>
              </a:lnSpc>
            </a:pPr>
            <a:r>
              <a:rPr lang="cs-CZ" altLang="cs-CZ" sz="1500" dirty="0">
                <a:solidFill>
                  <a:srgbClr val="FF0000"/>
                </a:solidFill>
                <a:latin typeface="Impact" pitchFamily="34" charset="0"/>
              </a:rPr>
              <a:t>Má myčku:</a:t>
            </a:r>
          </a:p>
        </p:txBody>
      </p:sp>
      <p:sp>
        <p:nvSpPr>
          <p:cNvPr id="8211" name="Šipka doprava 2"/>
          <p:cNvSpPr>
            <a:spLocks noChangeArrowheads="1"/>
          </p:cNvSpPr>
          <p:nvPr/>
        </p:nvSpPr>
        <p:spPr bwMode="auto">
          <a:xfrm>
            <a:off x="4586561" y="3665538"/>
            <a:ext cx="433387" cy="309562"/>
          </a:xfrm>
          <a:prstGeom prst="rightArrow">
            <a:avLst>
              <a:gd name="adj1" fmla="val 50000"/>
              <a:gd name="adj2" fmla="val 50063"/>
            </a:avLst>
          </a:prstGeom>
          <a:solidFill>
            <a:srgbClr val="FF0000"/>
          </a:solidFill>
          <a:ln>
            <a:noFill/>
          </a:ln>
          <a:extLst/>
        </p:spPr>
        <p:txBody>
          <a:bodyPr lIns="90000" tIns="46800" rIns="90000" bIns="46800">
            <a:spAutoFit/>
          </a:bodyPr>
          <a:lstStyle>
            <a:lvl1pPr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endParaRPr lang="cs-CZ" altLang="cs-CZ"/>
          </a:p>
        </p:txBody>
      </p:sp>
      <p:sp>
        <p:nvSpPr>
          <p:cNvPr id="8212" name="AutoShape 15"/>
          <p:cNvSpPr>
            <a:spLocks noChangeArrowheads="1"/>
          </p:cNvSpPr>
          <p:nvPr/>
        </p:nvSpPr>
        <p:spPr bwMode="auto">
          <a:xfrm>
            <a:off x="6033620" y="2615737"/>
            <a:ext cx="2936788" cy="466963"/>
          </a:xfrm>
          <a:prstGeom prst="wedgeRoundRectCallout">
            <a:avLst>
              <a:gd name="adj1" fmla="val -62431"/>
              <a:gd name="adj2" fmla="val 3760"/>
              <a:gd name="adj3" fmla="val 16667"/>
            </a:avLst>
          </a:prstGeom>
          <a:solidFill>
            <a:srgbClr val="FF0000"/>
          </a:solidFill>
          <a:ln>
            <a:noFill/>
          </a:ln>
          <a:extLst/>
        </p:spPr>
        <p:txBody>
          <a:bodyPr lIns="90000" tIns="46800" rIns="90000" bIns="46800" anchor="ctr"/>
          <a:lstStyle>
            <a:lvl1pPr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9pPr>
          </a:lstStyle>
          <a:p>
            <a:r>
              <a:rPr lang="cs-CZ" altLang="cs-CZ" sz="1500" dirty="0">
                <a:solidFill>
                  <a:schemeClr val="bg1"/>
                </a:solidFill>
                <a:latin typeface="Impact" pitchFamily="34" charset="0"/>
              </a:rPr>
              <a:t>Přepočet na všechny domácnosti</a:t>
            </a:r>
          </a:p>
        </p:txBody>
      </p:sp>
      <p:sp>
        <p:nvSpPr>
          <p:cNvPr id="22" name="Ovál 35"/>
          <p:cNvSpPr>
            <a:spLocks noChangeAspect="1"/>
          </p:cNvSpPr>
          <p:nvPr/>
        </p:nvSpPr>
        <p:spPr bwMode="auto">
          <a:xfrm>
            <a:off x="5111452" y="1624013"/>
            <a:ext cx="744667" cy="742303"/>
          </a:xfrm>
          <a:prstGeom prst="ellipse">
            <a:avLst/>
          </a:prstGeom>
          <a:solidFill>
            <a:srgbClr val="FF0000"/>
          </a:solidFill>
          <a:ln>
            <a:noFill/>
          </a:ln>
          <a:extLst/>
        </p:spPr>
        <p:txBody>
          <a:bodyPr wrap="none" lIns="78762" tIns="39382" rIns="78762" bIns="39382" anchor="ctr"/>
          <a:lstStyle>
            <a:lvl1pPr defTabSz="652463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1pPr>
            <a:lvl2pPr marL="742950" indent="-285750" defTabSz="652463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2pPr>
            <a:lvl3pPr marL="1143000" indent="-228600" defTabSz="652463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3pPr>
            <a:lvl4pPr marL="1600200" indent="-228600" defTabSz="652463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4pPr>
            <a:lvl5pPr marL="2057400" indent="-228600" defTabSz="652463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5pPr>
            <a:lvl6pPr marL="25146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6pPr>
            <a:lvl7pPr marL="29718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7pPr>
            <a:lvl8pPr marL="34290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8pPr>
            <a:lvl9pPr marL="38862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cs-CZ" altLang="cs-CZ" sz="2000" dirty="0">
                <a:solidFill>
                  <a:schemeClr val="bg1"/>
                </a:solidFill>
                <a:latin typeface="Impact" pitchFamily="34" charset="0"/>
              </a:rPr>
              <a:t>0,6x</a:t>
            </a:r>
          </a:p>
          <a:p>
            <a:pPr algn="ctr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cs-CZ" altLang="cs-CZ" dirty="0">
                <a:solidFill>
                  <a:schemeClr val="bg1"/>
                </a:solidFill>
                <a:latin typeface="Impact" pitchFamily="34" charset="0"/>
              </a:rPr>
              <a:t>denně</a:t>
            </a:r>
          </a:p>
        </p:txBody>
      </p:sp>
      <p:sp>
        <p:nvSpPr>
          <p:cNvPr id="23" name="Ovál 35"/>
          <p:cNvSpPr>
            <a:spLocks noChangeAspect="1"/>
          </p:cNvSpPr>
          <p:nvPr/>
        </p:nvSpPr>
        <p:spPr bwMode="auto">
          <a:xfrm>
            <a:off x="7137322" y="1247908"/>
            <a:ext cx="1148853" cy="1145206"/>
          </a:xfrm>
          <a:prstGeom prst="ellipse">
            <a:avLst/>
          </a:prstGeom>
          <a:solidFill>
            <a:srgbClr val="FF0000"/>
          </a:solidFill>
          <a:ln>
            <a:noFill/>
          </a:ln>
          <a:extLst/>
        </p:spPr>
        <p:txBody>
          <a:bodyPr wrap="none" lIns="78762" tIns="39382" rIns="78762" bIns="39382" anchor="ctr"/>
          <a:lstStyle>
            <a:lvl1pPr defTabSz="652463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1pPr>
            <a:lvl2pPr marL="742950" indent="-285750" defTabSz="652463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2pPr>
            <a:lvl3pPr marL="1143000" indent="-228600" defTabSz="652463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3pPr>
            <a:lvl4pPr marL="1600200" indent="-228600" defTabSz="652463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4pPr>
            <a:lvl5pPr marL="2057400" indent="-228600" defTabSz="652463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5pPr>
            <a:lvl6pPr marL="25146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6pPr>
            <a:lvl7pPr marL="29718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7pPr>
            <a:lvl8pPr marL="34290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8pPr>
            <a:lvl9pPr marL="38862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cs-CZ" altLang="cs-CZ" sz="3000" dirty="0">
                <a:solidFill>
                  <a:schemeClr val="bg1"/>
                </a:solidFill>
                <a:latin typeface="Impact" pitchFamily="34" charset="0"/>
              </a:rPr>
              <a:t>2,1x</a:t>
            </a:r>
          </a:p>
          <a:p>
            <a:pPr algn="ctr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cs-CZ" altLang="cs-CZ" dirty="0">
                <a:solidFill>
                  <a:schemeClr val="bg1"/>
                </a:solidFill>
                <a:latin typeface="Impact" pitchFamily="34" charset="0"/>
              </a:rPr>
              <a:t>denně</a:t>
            </a:r>
          </a:p>
        </p:txBody>
      </p:sp>
      <p:cxnSp>
        <p:nvCxnSpPr>
          <p:cNvPr id="3" name="Přímá spojnice se šipkou 2"/>
          <p:cNvCxnSpPr/>
          <p:nvPr/>
        </p:nvCxnSpPr>
        <p:spPr bwMode="auto">
          <a:xfrm flipH="1" flipV="1">
            <a:off x="5529671" y="2484076"/>
            <a:ext cx="98138" cy="795834"/>
          </a:xfrm>
          <a:prstGeom prst="straightConnector1">
            <a:avLst/>
          </a:prstGeom>
          <a:noFill/>
          <a:ln w="38100" cap="flat" cmpd="sng" algn="ctr">
            <a:solidFill>
              <a:schemeClr val="folHlink"/>
            </a:solidFill>
            <a:prstDash val="solid"/>
            <a:miter lim="800000"/>
            <a:headEnd type="arrow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Title 1"/>
          <p:cNvSpPr txBox="1">
            <a:spLocks/>
          </p:cNvSpPr>
          <p:nvPr/>
        </p:nvSpPr>
        <p:spPr bwMode="auto">
          <a:xfrm>
            <a:off x="3045102" y="2172710"/>
            <a:ext cx="734810" cy="464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lnSpc>
                <a:spcPts val="1700"/>
              </a:lnSpc>
            </a:pPr>
            <a:r>
              <a:rPr lang="cs-CZ" altLang="cs-CZ" sz="9600" dirty="0">
                <a:solidFill>
                  <a:srgbClr val="FF0000"/>
                </a:solidFill>
                <a:latin typeface="Impact" pitchFamily="34" charset="0"/>
              </a:rPr>
              <a:t>+</a:t>
            </a:r>
          </a:p>
        </p:txBody>
      </p:sp>
      <p:sp>
        <p:nvSpPr>
          <p:cNvPr id="27" name="Title 1"/>
          <p:cNvSpPr txBox="1">
            <a:spLocks/>
          </p:cNvSpPr>
          <p:nvPr/>
        </p:nvSpPr>
        <p:spPr bwMode="auto">
          <a:xfrm>
            <a:off x="6069438" y="2172710"/>
            <a:ext cx="734810" cy="464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lnSpc>
                <a:spcPts val="1700"/>
              </a:lnSpc>
            </a:pPr>
            <a:r>
              <a:rPr lang="cs-CZ" altLang="cs-CZ" sz="9600" dirty="0">
                <a:solidFill>
                  <a:srgbClr val="FF0000"/>
                </a:solidFill>
                <a:latin typeface="Impact" pitchFamily="34" charset="0"/>
              </a:rPr>
              <a:t>=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k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8910494"/>
              </p:ext>
            </p:extLst>
          </p:nvPr>
        </p:nvGraphicFramePr>
        <p:xfrm>
          <a:off x="1658105" y="3203022"/>
          <a:ext cx="1329570" cy="1557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218" name="Picture 2" descr="C:\Lada\IBRS\template\podklady\titulni str patic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9144000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35"/>
          <p:cNvSpPr txBox="1">
            <a:spLocks noChangeArrowheads="1"/>
          </p:cNvSpPr>
          <p:nvPr/>
        </p:nvSpPr>
        <p:spPr bwMode="auto">
          <a:xfrm>
            <a:off x="8229600" y="6553200"/>
            <a:ext cx="5334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fld id="{CCC5951C-7987-4C99-8A89-26C9FE8E86E0}" type="slidenum">
              <a:rPr lang="cs-CZ" altLang="cs-CZ">
                <a:solidFill>
                  <a:schemeClr val="bg2"/>
                </a:solidFill>
                <a:latin typeface="Impact" pitchFamily="34" charset="0"/>
              </a:rPr>
              <a:pPr algn="ctr" eaLnBrk="1" hangingPunct="1">
                <a:lnSpc>
                  <a:spcPct val="90000"/>
                </a:lnSpc>
              </a:pPr>
              <a:t>7</a:t>
            </a:fld>
            <a:endParaRPr lang="cs-CZ" altLang="cs-CZ">
              <a:solidFill>
                <a:schemeClr val="bg2"/>
              </a:solidFill>
              <a:latin typeface="Impact" pitchFamily="34" charset="0"/>
            </a:endParaRPr>
          </a:p>
        </p:txBody>
      </p:sp>
      <p:sp>
        <p:nvSpPr>
          <p:cNvPr id="9220" name="Rectangle 8"/>
          <p:cNvSpPr>
            <a:spLocks noChangeArrowheads="1"/>
          </p:cNvSpPr>
          <p:nvPr/>
        </p:nvSpPr>
        <p:spPr bwMode="auto">
          <a:xfrm>
            <a:off x="381000" y="188913"/>
            <a:ext cx="8763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cs-CZ" altLang="cs-CZ" sz="2800" dirty="0">
                <a:solidFill>
                  <a:srgbClr val="0066CC"/>
                </a:solidFill>
                <a:latin typeface="Impact" pitchFamily="34" charset="0"/>
              </a:rPr>
              <a:t>Domácnosti v průměru perou a zalévají květiny 2-3 týdně.</a:t>
            </a:r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323850" y="5029200"/>
            <a:ext cx="7627938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9pPr>
          </a:lstStyle>
          <a:p>
            <a:pPr fontAlgn="b">
              <a:buFont typeface="Wingdings" pitchFamily="2" charset="2"/>
              <a:buNone/>
            </a:pPr>
            <a:r>
              <a:rPr lang="cs-CZ" altLang="cs-CZ">
                <a:solidFill>
                  <a:schemeClr val="tx1"/>
                </a:solidFill>
                <a:latin typeface="Impact" pitchFamily="34" charset="0"/>
              </a:rPr>
              <a:t>Q6) Jak často ve Vaší domácnosti perete? Q7) Používáte při praní ve Vaší pračce úsporný režim, kdy pračka nemusí být zcela naplněná a odčerpá si přesně stanovené množství vody podle potřeby? Q8) Jak často va Vaší domácnosti zaléváte květiny? (N=500)</a:t>
            </a:r>
          </a:p>
        </p:txBody>
      </p:sp>
      <p:sp>
        <p:nvSpPr>
          <p:cNvPr id="9222" name="Rectangle 127"/>
          <p:cNvSpPr>
            <a:spLocks noChangeArrowheads="1"/>
          </p:cNvSpPr>
          <p:nvPr/>
        </p:nvSpPr>
        <p:spPr bwMode="auto">
          <a:xfrm>
            <a:off x="7218363" y="5364163"/>
            <a:ext cx="15986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n-AU" altLang="cs-CZ">
                <a:solidFill>
                  <a:srgbClr val="7F7F7F"/>
                </a:solidFill>
                <a:latin typeface="Impact" pitchFamily="34" charset="0"/>
              </a:rPr>
              <a:t>(s</a:t>
            </a:r>
            <a:r>
              <a:rPr lang="cs-CZ" altLang="cs-CZ">
                <a:solidFill>
                  <a:srgbClr val="7F7F7F"/>
                </a:solidFill>
                <a:latin typeface="Impact" pitchFamily="34" charset="0"/>
              </a:rPr>
              <a:t>tat. chyba</a:t>
            </a:r>
            <a:r>
              <a:rPr lang="en-AU" altLang="cs-CZ">
                <a:solidFill>
                  <a:srgbClr val="7F7F7F"/>
                </a:solidFill>
                <a:latin typeface="Impact" pitchFamily="34" charset="0"/>
              </a:rPr>
              <a:t>: max.</a:t>
            </a:r>
            <a:r>
              <a:rPr lang="cs-CZ" altLang="cs-CZ">
                <a:solidFill>
                  <a:srgbClr val="7F7F7F"/>
                </a:solidFill>
                <a:latin typeface="Impact" pitchFamily="34" charset="0"/>
              </a:rPr>
              <a:t> 3,7</a:t>
            </a:r>
            <a:r>
              <a:rPr lang="en-AU" altLang="cs-CZ">
                <a:solidFill>
                  <a:srgbClr val="7F7F7F"/>
                </a:solidFill>
                <a:latin typeface="Impact" pitchFamily="34" charset="0"/>
              </a:rPr>
              <a:t>%)</a:t>
            </a:r>
          </a:p>
        </p:txBody>
      </p:sp>
      <p:pic>
        <p:nvPicPr>
          <p:cNvPr id="69651" name="Picture 19" descr="C:\Users\Ivana\Desktop\Veolia\pracka.png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75345"/>
            <a:ext cx="1141413" cy="114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52" name="Picture 20" descr="C:\Users\Ivana\Desktop\Veolia\konev.png"/>
          <p:cNvPicPr>
            <a:picLocks noChangeAspect="1" noChangeArrowheads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339162"/>
            <a:ext cx="1144588" cy="114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5" name="Title 1"/>
          <p:cNvSpPr txBox="1">
            <a:spLocks/>
          </p:cNvSpPr>
          <p:nvPr/>
        </p:nvSpPr>
        <p:spPr bwMode="auto">
          <a:xfrm>
            <a:off x="3132087" y="2007420"/>
            <a:ext cx="408627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lnSpc>
                <a:spcPts val="1700"/>
              </a:lnSpc>
            </a:pPr>
            <a:r>
              <a:rPr lang="cs-CZ" altLang="cs-CZ" sz="3600" dirty="0">
                <a:solidFill>
                  <a:schemeClr val="tx1"/>
                </a:solidFill>
                <a:latin typeface="Impact" pitchFamily="34" charset="0"/>
              </a:rPr>
              <a:t>72%</a:t>
            </a:r>
            <a:r>
              <a:rPr lang="cs-CZ" altLang="cs-CZ" sz="1500" dirty="0">
                <a:solidFill>
                  <a:schemeClr val="tx1"/>
                </a:solidFill>
                <a:latin typeface="Impact" pitchFamily="34" charset="0"/>
              </a:rPr>
              <a:t> alespoň někdy využívá úsporný režim </a:t>
            </a:r>
          </a:p>
        </p:txBody>
      </p:sp>
      <p:sp>
        <p:nvSpPr>
          <p:cNvPr id="24" name="AutoShape 15"/>
          <p:cNvSpPr>
            <a:spLocks noChangeArrowheads="1"/>
          </p:cNvSpPr>
          <p:nvPr/>
        </p:nvSpPr>
        <p:spPr bwMode="auto">
          <a:xfrm>
            <a:off x="3184586" y="778569"/>
            <a:ext cx="5136430" cy="903362"/>
          </a:xfrm>
          <a:prstGeom prst="wedgeRoundRectCallout">
            <a:avLst>
              <a:gd name="adj1" fmla="val -55936"/>
              <a:gd name="adj2" fmla="val 13283"/>
              <a:gd name="adj3" fmla="val 16667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lIns="90000" tIns="46800" rIns="90000" bIns="46800" anchor="ctr"/>
          <a:lstStyle>
            <a:lvl1pPr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1pPr>
            <a:lvl2pPr marL="742950" indent="-28575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2pPr>
            <a:lvl3pPr marL="11430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3pPr>
            <a:lvl4pPr marL="16002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4pPr>
            <a:lvl5pPr marL="2057400" indent="-228600" algn="ctr" eaLnBrk="0" hangingPunct="0">
              <a:defRPr sz="1200" b="1">
                <a:solidFill>
                  <a:srgbClr val="064AAE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64AAE"/>
                </a:solidFill>
                <a:latin typeface="Tahoma" pitchFamily="34" charset="0"/>
              </a:defRPr>
            </a:lvl9pPr>
          </a:lstStyle>
          <a:p>
            <a:pPr algn="l">
              <a:defRPr/>
            </a:pPr>
            <a:r>
              <a:rPr lang="cs-CZ" altLang="cs-CZ" sz="1500" b="0" dirty="0">
                <a:solidFill>
                  <a:schemeClr val="bg1"/>
                </a:solidFill>
                <a:latin typeface="Impact" pitchFamily="34" charset="0"/>
              </a:rPr>
              <a:t>Četnost praní roste úměrně s počtem členů domácnosti.</a:t>
            </a:r>
          </a:p>
          <a:p>
            <a:pPr algn="l">
              <a:defRPr/>
            </a:pPr>
            <a:r>
              <a:rPr lang="cs-CZ" altLang="cs-CZ" sz="1500" b="0" dirty="0">
                <a:solidFill>
                  <a:schemeClr val="bg1"/>
                </a:solidFill>
                <a:latin typeface="Impact" pitchFamily="34" charset="0"/>
              </a:rPr>
              <a:t>Úsporný režim využívají nejčastěji respondenti ve věku 25-54 let a s vyšším vzděláním.</a:t>
            </a:r>
          </a:p>
        </p:txBody>
      </p:sp>
      <p:sp>
        <p:nvSpPr>
          <p:cNvPr id="9228" name="Ovál 17"/>
          <p:cNvSpPr>
            <a:spLocks noChangeAspect="1"/>
          </p:cNvSpPr>
          <p:nvPr/>
        </p:nvSpPr>
        <p:spPr bwMode="auto">
          <a:xfrm>
            <a:off x="1835150" y="1237332"/>
            <a:ext cx="1000125" cy="996950"/>
          </a:xfrm>
          <a:prstGeom prst="ellipse">
            <a:avLst/>
          </a:prstGeom>
          <a:solidFill>
            <a:srgbClr val="FF0000"/>
          </a:solidFill>
          <a:ln>
            <a:noFill/>
          </a:ln>
          <a:extLst/>
        </p:spPr>
        <p:txBody>
          <a:bodyPr wrap="none" lIns="78762" tIns="39382" rIns="78762" bIns="39382" anchor="ctr"/>
          <a:lstStyle>
            <a:lvl1pPr defTabSz="652463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1pPr>
            <a:lvl2pPr marL="742950" indent="-285750" defTabSz="652463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2pPr>
            <a:lvl3pPr marL="1143000" indent="-228600" defTabSz="652463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3pPr>
            <a:lvl4pPr marL="1600200" indent="-228600" defTabSz="652463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4pPr>
            <a:lvl5pPr marL="2057400" indent="-228600" defTabSz="652463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5pPr>
            <a:lvl6pPr marL="25146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6pPr>
            <a:lvl7pPr marL="29718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7pPr>
            <a:lvl8pPr marL="34290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8pPr>
            <a:lvl9pPr marL="38862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cs-CZ" altLang="cs-CZ" sz="2800">
                <a:solidFill>
                  <a:schemeClr val="bg1"/>
                </a:solidFill>
                <a:latin typeface="Impact" pitchFamily="34" charset="0"/>
              </a:rPr>
              <a:t>2,6x</a:t>
            </a:r>
          </a:p>
          <a:p>
            <a:pPr algn="ctr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cs-CZ" altLang="cs-CZ">
                <a:solidFill>
                  <a:schemeClr val="bg1"/>
                </a:solidFill>
                <a:latin typeface="Impact" pitchFamily="34" charset="0"/>
              </a:rPr>
              <a:t>týdně</a:t>
            </a:r>
          </a:p>
        </p:txBody>
      </p:sp>
      <p:sp>
        <p:nvSpPr>
          <p:cNvPr id="9229" name="Ovál 18"/>
          <p:cNvSpPr>
            <a:spLocks noChangeAspect="1"/>
          </p:cNvSpPr>
          <p:nvPr/>
        </p:nvSpPr>
        <p:spPr bwMode="auto">
          <a:xfrm>
            <a:off x="3862349" y="3562867"/>
            <a:ext cx="838200" cy="838200"/>
          </a:xfrm>
          <a:prstGeom prst="ellipse">
            <a:avLst/>
          </a:prstGeom>
          <a:solidFill>
            <a:srgbClr val="FF0000"/>
          </a:solidFill>
          <a:ln>
            <a:noFill/>
          </a:ln>
          <a:extLst/>
        </p:spPr>
        <p:txBody>
          <a:bodyPr wrap="none" lIns="78762" tIns="39382" rIns="78762" bIns="39382" anchor="ctr"/>
          <a:lstStyle>
            <a:lvl1pPr defTabSz="652463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1pPr>
            <a:lvl2pPr marL="742950" indent="-285750" defTabSz="652463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2pPr>
            <a:lvl3pPr marL="1143000" indent="-228600" defTabSz="652463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3pPr>
            <a:lvl4pPr marL="1600200" indent="-228600" defTabSz="652463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4pPr>
            <a:lvl5pPr marL="2057400" indent="-228600" defTabSz="652463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5pPr>
            <a:lvl6pPr marL="25146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6pPr>
            <a:lvl7pPr marL="29718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7pPr>
            <a:lvl8pPr marL="34290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8pPr>
            <a:lvl9pPr marL="38862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cs-CZ" altLang="cs-CZ" sz="2400">
                <a:solidFill>
                  <a:schemeClr val="bg1"/>
                </a:solidFill>
                <a:latin typeface="Impact" pitchFamily="34" charset="0"/>
              </a:rPr>
              <a:t>2,4x</a:t>
            </a:r>
          </a:p>
          <a:p>
            <a:pPr algn="ctr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cs-CZ" altLang="cs-CZ">
                <a:solidFill>
                  <a:schemeClr val="bg1"/>
                </a:solidFill>
                <a:latin typeface="Impact" pitchFamily="34" charset="0"/>
              </a:rPr>
              <a:t>týdně</a:t>
            </a:r>
          </a:p>
        </p:txBody>
      </p:sp>
      <p:sp>
        <p:nvSpPr>
          <p:cNvPr id="9231" name="TextovéPole 20"/>
          <p:cNvSpPr txBox="1">
            <a:spLocks noChangeArrowheads="1"/>
          </p:cNvSpPr>
          <p:nvPr/>
        </p:nvSpPr>
        <p:spPr bwMode="auto">
          <a:xfrm>
            <a:off x="2011363" y="3746500"/>
            <a:ext cx="6461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cs-CZ" altLang="cs-CZ" sz="2000" dirty="0">
                <a:solidFill>
                  <a:srgbClr val="FF0000"/>
                </a:solidFill>
                <a:latin typeface="Impact" pitchFamily="34" charset="0"/>
              </a:rPr>
              <a:t>92%</a:t>
            </a:r>
          </a:p>
        </p:txBody>
      </p:sp>
      <p:sp>
        <p:nvSpPr>
          <p:cNvPr id="9232" name="Title 1"/>
          <p:cNvSpPr txBox="1">
            <a:spLocks/>
          </p:cNvSpPr>
          <p:nvPr/>
        </p:nvSpPr>
        <p:spPr bwMode="auto">
          <a:xfrm>
            <a:off x="1412082" y="2852936"/>
            <a:ext cx="201612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lnSpc>
                <a:spcPts val="1700"/>
              </a:lnSpc>
            </a:pPr>
            <a:r>
              <a:rPr lang="cs-CZ" altLang="cs-CZ" sz="1500" dirty="0">
                <a:solidFill>
                  <a:srgbClr val="FF0000"/>
                </a:solidFill>
                <a:latin typeface="Impact" pitchFamily="34" charset="0"/>
              </a:rPr>
              <a:t>Má pokojové květiny:</a:t>
            </a:r>
          </a:p>
        </p:txBody>
      </p:sp>
      <p:sp>
        <p:nvSpPr>
          <p:cNvPr id="9233" name="Šipka doprava 22"/>
          <p:cNvSpPr>
            <a:spLocks noChangeArrowheads="1"/>
          </p:cNvSpPr>
          <p:nvPr/>
        </p:nvSpPr>
        <p:spPr bwMode="auto">
          <a:xfrm>
            <a:off x="3132088" y="3769097"/>
            <a:ext cx="431800" cy="307975"/>
          </a:xfrm>
          <a:prstGeom prst="rightArrow">
            <a:avLst>
              <a:gd name="adj1" fmla="val 50000"/>
              <a:gd name="adj2" fmla="val 50137"/>
            </a:avLst>
          </a:prstGeom>
          <a:solidFill>
            <a:srgbClr val="FF0000"/>
          </a:solidFill>
          <a:ln>
            <a:noFill/>
          </a:ln>
          <a:extLst/>
        </p:spPr>
        <p:txBody>
          <a:bodyPr lIns="90000" tIns="46800" rIns="90000" bIns="46800">
            <a:spAutoFit/>
          </a:bodyPr>
          <a:lstStyle>
            <a:lvl1pPr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endParaRPr lang="cs-CZ" altLang="cs-CZ" dirty="0"/>
          </a:p>
        </p:txBody>
      </p:sp>
      <p:sp>
        <p:nvSpPr>
          <p:cNvPr id="9234" name="Title 1"/>
          <p:cNvSpPr txBox="1">
            <a:spLocks/>
          </p:cNvSpPr>
          <p:nvPr/>
        </p:nvSpPr>
        <p:spPr bwMode="auto">
          <a:xfrm>
            <a:off x="3777456" y="2857521"/>
            <a:ext cx="72072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lnSpc>
                <a:spcPts val="1700"/>
              </a:lnSpc>
            </a:pPr>
            <a:r>
              <a:rPr lang="cs-CZ" altLang="cs-CZ" sz="1500" dirty="0">
                <a:solidFill>
                  <a:srgbClr val="FF0000"/>
                </a:solidFill>
                <a:latin typeface="Impact" pitchFamily="34" charset="0"/>
              </a:rPr>
              <a:t>Zalévá:</a:t>
            </a:r>
          </a:p>
        </p:txBody>
      </p:sp>
      <p:sp>
        <p:nvSpPr>
          <p:cNvPr id="9235" name="Title 1"/>
          <p:cNvSpPr txBox="1">
            <a:spLocks/>
          </p:cNvSpPr>
          <p:nvPr/>
        </p:nvSpPr>
        <p:spPr bwMode="auto">
          <a:xfrm>
            <a:off x="2012950" y="908720"/>
            <a:ext cx="6540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lnSpc>
                <a:spcPts val="1700"/>
              </a:lnSpc>
            </a:pPr>
            <a:r>
              <a:rPr lang="cs-CZ" altLang="cs-CZ" sz="1500" dirty="0">
                <a:solidFill>
                  <a:srgbClr val="FF0000"/>
                </a:solidFill>
                <a:latin typeface="Impact" pitchFamily="34" charset="0"/>
              </a:rPr>
              <a:t>Pere:</a:t>
            </a:r>
          </a:p>
        </p:txBody>
      </p:sp>
      <p:sp>
        <p:nvSpPr>
          <p:cNvPr id="9236" name="AutoShape 15"/>
          <p:cNvSpPr>
            <a:spLocks noChangeArrowheads="1"/>
          </p:cNvSpPr>
          <p:nvPr/>
        </p:nvSpPr>
        <p:spPr bwMode="auto">
          <a:xfrm>
            <a:off x="5027815" y="3142440"/>
            <a:ext cx="3293201" cy="730034"/>
          </a:xfrm>
          <a:prstGeom prst="wedgeRoundRectCallout">
            <a:avLst>
              <a:gd name="adj1" fmla="val -60356"/>
              <a:gd name="adj2" fmla="val 26646"/>
              <a:gd name="adj3" fmla="val 16667"/>
            </a:avLst>
          </a:prstGeom>
          <a:solidFill>
            <a:srgbClr val="FF0000"/>
          </a:solidFill>
          <a:ln>
            <a:noFill/>
          </a:ln>
          <a:extLst/>
        </p:spPr>
        <p:txBody>
          <a:bodyPr lIns="90000" tIns="46800" rIns="90000" bIns="46800" anchor="ctr"/>
          <a:lstStyle>
            <a:lvl1pPr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9pPr>
          </a:lstStyle>
          <a:p>
            <a:r>
              <a:rPr lang="cs-CZ" altLang="cs-CZ" sz="1500" dirty="0">
                <a:solidFill>
                  <a:schemeClr val="bg1"/>
                </a:solidFill>
                <a:latin typeface="Impact" pitchFamily="34" charset="0"/>
              </a:rPr>
              <a:t>Při přepočtu na všechny domácnosti je frekvence </a:t>
            </a:r>
            <a:r>
              <a:rPr lang="cs-CZ" altLang="cs-CZ" sz="2200" u="sng" dirty="0">
                <a:solidFill>
                  <a:schemeClr val="bg1"/>
                </a:solidFill>
                <a:latin typeface="Impact" pitchFamily="34" charset="0"/>
              </a:rPr>
              <a:t>2,2x</a:t>
            </a:r>
            <a:r>
              <a:rPr lang="cs-CZ" altLang="cs-CZ" sz="2000" u="sng" dirty="0">
                <a:solidFill>
                  <a:schemeClr val="bg1"/>
                </a:solidFill>
                <a:latin typeface="Impact" pitchFamily="34" charset="0"/>
              </a:rPr>
              <a:t> </a:t>
            </a:r>
            <a:r>
              <a:rPr lang="cs-CZ" altLang="cs-CZ" sz="1500" dirty="0">
                <a:solidFill>
                  <a:schemeClr val="bg1"/>
                </a:solidFill>
                <a:latin typeface="Impact" pitchFamily="34" charset="0"/>
              </a:rPr>
              <a:t>týdně 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Objek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8871584"/>
              </p:ext>
            </p:extLst>
          </p:nvPr>
        </p:nvGraphicFramePr>
        <p:xfrm>
          <a:off x="2195736" y="3492011"/>
          <a:ext cx="1329570" cy="1557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1" name="Objek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0887523"/>
              </p:ext>
            </p:extLst>
          </p:nvPr>
        </p:nvGraphicFramePr>
        <p:xfrm>
          <a:off x="2270045" y="1508621"/>
          <a:ext cx="1329570" cy="1557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42" name="Picture 2" descr="C:\Lada\IBRS\template\podklady\titulni str patick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9144000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35"/>
          <p:cNvSpPr txBox="1">
            <a:spLocks noChangeArrowheads="1"/>
          </p:cNvSpPr>
          <p:nvPr/>
        </p:nvSpPr>
        <p:spPr bwMode="auto">
          <a:xfrm>
            <a:off x="8229600" y="6553200"/>
            <a:ext cx="5334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fld id="{FCD1F7CA-DC80-491A-B0DF-0CAE23D9C3CA}" type="slidenum">
              <a:rPr lang="cs-CZ" altLang="cs-CZ">
                <a:solidFill>
                  <a:schemeClr val="bg2"/>
                </a:solidFill>
                <a:latin typeface="Impact" pitchFamily="34" charset="0"/>
              </a:rPr>
              <a:pPr algn="ctr" eaLnBrk="1" hangingPunct="1">
                <a:lnSpc>
                  <a:spcPct val="90000"/>
                </a:lnSpc>
              </a:pPr>
              <a:t>8</a:t>
            </a:fld>
            <a:endParaRPr lang="cs-CZ" altLang="cs-CZ">
              <a:solidFill>
                <a:schemeClr val="bg2"/>
              </a:solidFill>
              <a:latin typeface="Impact" pitchFamily="34" charset="0"/>
            </a:endParaRPr>
          </a:p>
        </p:txBody>
      </p:sp>
      <p:sp>
        <p:nvSpPr>
          <p:cNvPr id="10244" name="Rectangle 8"/>
          <p:cNvSpPr>
            <a:spLocks noChangeArrowheads="1"/>
          </p:cNvSpPr>
          <p:nvPr/>
        </p:nvSpPr>
        <p:spPr bwMode="auto">
          <a:xfrm>
            <a:off x="381000" y="188913"/>
            <a:ext cx="85105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cs-CZ" altLang="cs-CZ" sz="2800" dirty="0">
                <a:solidFill>
                  <a:srgbClr val="0066CC"/>
                </a:solidFill>
                <a:latin typeface="Impact" pitchFamily="34" charset="0"/>
              </a:rPr>
              <a:t>V průměru za všechny domácnosti v Praze – zalévání zahrady 1x za měsíc, mytí auta na zahradě 1x ročně.</a:t>
            </a:r>
          </a:p>
        </p:txBody>
      </p:sp>
      <p:sp>
        <p:nvSpPr>
          <p:cNvPr id="10245" name="Rectangle 4"/>
          <p:cNvSpPr>
            <a:spLocks noChangeArrowheads="1"/>
          </p:cNvSpPr>
          <p:nvPr/>
        </p:nvSpPr>
        <p:spPr bwMode="auto">
          <a:xfrm>
            <a:off x="323850" y="4999038"/>
            <a:ext cx="843915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9pPr>
          </a:lstStyle>
          <a:p>
            <a:pPr fontAlgn="b">
              <a:buFont typeface="Wingdings" pitchFamily="2" charset="2"/>
              <a:buNone/>
            </a:pPr>
            <a:r>
              <a:rPr lang="cs-CZ" altLang="cs-CZ">
                <a:solidFill>
                  <a:schemeClr val="tx1"/>
                </a:solidFill>
                <a:latin typeface="Impact" pitchFamily="34" charset="0"/>
              </a:rPr>
              <a:t>Q9) Jak často zaléváte zahradu nebo záhonky na zahradě v období jara, léta a podzimu? Q10) Myjete auto na zahradě? (pouze ti, co bydlí v RD N=75), Q9.1) Máte na zahradě  podružný vodoměr – tzn. zvláštní přívod vody se svým vlastním vodoměrem? Q9.2) Zaléváte zahradu nebo záhonky vodou z vodovodu? (pouze ti, co bydlí v RD a zalévají zahradu nebo záhonky N=63)</a:t>
            </a:r>
          </a:p>
        </p:txBody>
      </p:sp>
      <p:sp>
        <p:nvSpPr>
          <p:cNvPr id="10246" name="Rectangle 127"/>
          <p:cNvSpPr>
            <a:spLocks noChangeArrowheads="1"/>
          </p:cNvSpPr>
          <p:nvPr/>
        </p:nvSpPr>
        <p:spPr bwMode="auto">
          <a:xfrm>
            <a:off x="7218363" y="5364163"/>
            <a:ext cx="16732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n-AU" altLang="cs-CZ">
                <a:solidFill>
                  <a:srgbClr val="7F7F7F"/>
                </a:solidFill>
                <a:latin typeface="Impact" pitchFamily="34" charset="0"/>
              </a:rPr>
              <a:t>(s</a:t>
            </a:r>
            <a:r>
              <a:rPr lang="cs-CZ" altLang="cs-CZ">
                <a:solidFill>
                  <a:srgbClr val="7F7F7F"/>
                </a:solidFill>
                <a:latin typeface="Impact" pitchFamily="34" charset="0"/>
              </a:rPr>
              <a:t>tat. chyba</a:t>
            </a:r>
            <a:r>
              <a:rPr lang="en-AU" altLang="cs-CZ">
                <a:solidFill>
                  <a:srgbClr val="7F7F7F"/>
                </a:solidFill>
                <a:latin typeface="Impact" pitchFamily="34" charset="0"/>
              </a:rPr>
              <a:t>: max.</a:t>
            </a:r>
            <a:r>
              <a:rPr lang="cs-CZ" altLang="cs-CZ">
                <a:solidFill>
                  <a:srgbClr val="7F7F7F"/>
                </a:solidFill>
                <a:latin typeface="Impact" pitchFamily="34" charset="0"/>
              </a:rPr>
              <a:t> 10,4</a:t>
            </a:r>
            <a:r>
              <a:rPr lang="en-AU" altLang="cs-CZ">
                <a:solidFill>
                  <a:srgbClr val="7F7F7F"/>
                </a:solidFill>
                <a:latin typeface="Impact" pitchFamily="34" charset="0"/>
              </a:rPr>
              <a:t>%)</a:t>
            </a:r>
          </a:p>
        </p:txBody>
      </p:sp>
      <p:pic>
        <p:nvPicPr>
          <p:cNvPr id="70674" name="Picture 18" descr="C:\Users\Ivana\Desktop\Veolia\auto.png"/>
          <p:cNvPicPr>
            <a:picLocks noChangeAspect="1" noChangeArrowheads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3495500"/>
            <a:ext cx="1399829" cy="139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8" name="Title 1"/>
          <p:cNvSpPr txBox="1">
            <a:spLocks/>
          </p:cNvSpPr>
          <p:nvPr/>
        </p:nvSpPr>
        <p:spPr bwMode="auto">
          <a:xfrm>
            <a:off x="5666577" y="1595427"/>
            <a:ext cx="31686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lnSpc>
                <a:spcPts val="1700"/>
              </a:lnSpc>
            </a:pPr>
            <a:r>
              <a:rPr lang="cs-CZ" altLang="cs-CZ" sz="3600" dirty="0">
                <a:solidFill>
                  <a:schemeClr val="tx1"/>
                </a:solidFill>
                <a:latin typeface="Impact" pitchFamily="34" charset="0"/>
              </a:rPr>
              <a:t>33</a:t>
            </a:r>
            <a:r>
              <a:rPr lang="cs-CZ" altLang="cs-CZ" sz="1500" dirty="0">
                <a:solidFill>
                  <a:schemeClr val="tx1"/>
                </a:solidFill>
                <a:latin typeface="Impact" pitchFamily="34" charset="0"/>
              </a:rPr>
              <a:t>% zalévá zahradu/záhonky vodou z vodovodu </a:t>
            </a:r>
          </a:p>
        </p:txBody>
      </p:sp>
      <p:grpSp>
        <p:nvGrpSpPr>
          <p:cNvPr id="10249" name="Skupina 7"/>
          <p:cNvGrpSpPr>
            <a:grpSpLocks/>
          </p:cNvGrpSpPr>
          <p:nvPr/>
        </p:nvGrpSpPr>
        <p:grpSpPr bwMode="auto">
          <a:xfrm>
            <a:off x="395536" y="1484784"/>
            <a:ext cx="1617662" cy="1247775"/>
            <a:chOff x="577850" y="1320801"/>
            <a:chExt cx="1895475" cy="1298574"/>
          </a:xfrm>
        </p:grpSpPr>
        <p:pic>
          <p:nvPicPr>
            <p:cNvPr id="28675" name="Picture 3"/>
            <p:cNvPicPr>
              <a:picLocks noChangeAspect="1" noChangeArrowheads="1"/>
            </p:cNvPicPr>
            <p:nvPr/>
          </p:nvPicPr>
          <p:blipFill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850" y="1371600"/>
              <a:ext cx="1895475" cy="1247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0267" name="Přímá spojnice 6"/>
            <p:cNvCxnSpPr>
              <a:cxnSpLocks noChangeShapeType="1"/>
            </p:cNvCxnSpPr>
            <p:nvPr/>
          </p:nvCxnSpPr>
          <p:spPr bwMode="auto">
            <a:xfrm flipV="1">
              <a:off x="1560403" y="1320801"/>
              <a:ext cx="853653" cy="837456"/>
            </a:xfrm>
            <a:prstGeom prst="line">
              <a:avLst/>
            </a:prstGeom>
            <a:noFill/>
            <a:ln w="31750" algn="ctr">
              <a:solidFill>
                <a:schemeClr val="bg1"/>
              </a:solidFill>
              <a:miter lim="800000"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255" name="TextovéPole 20"/>
          <p:cNvSpPr txBox="1">
            <a:spLocks noChangeArrowheads="1"/>
          </p:cNvSpPr>
          <p:nvPr/>
        </p:nvSpPr>
        <p:spPr bwMode="auto">
          <a:xfrm>
            <a:off x="2641601" y="2069945"/>
            <a:ext cx="646113" cy="363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cs-CZ" altLang="cs-CZ" sz="2000" dirty="0">
                <a:solidFill>
                  <a:srgbClr val="FF0000"/>
                </a:solidFill>
                <a:latin typeface="Impact" pitchFamily="34" charset="0"/>
              </a:rPr>
              <a:t>13%</a:t>
            </a:r>
          </a:p>
        </p:txBody>
      </p:sp>
      <p:sp>
        <p:nvSpPr>
          <p:cNvPr id="10256" name="Title 1"/>
          <p:cNvSpPr txBox="1">
            <a:spLocks/>
          </p:cNvSpPr>
          <p:nvPr/>
        </p:nvSpPr>
        <p:spPr bwMode="auto">
          <a:xfrm>
            <a:off x="2195736" y="1340768"/>
            <a:ext cx="201612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lnSpc>
                <a:spcPts val="1700"/>
              </a:lnSpc>
            </a:pPr>
            <a:r>
              <a:rPr lang="cs-CZ" altLang="cs-CZ" sz="1500" dirty="0">
                <a:solidFill>
                  <a:srgbClr val="FF0000"/>
                </a:solidFill>
                <a:latin typeface="Impact" pitchFamily="34" charset="0"/>
              </a:rPr>
              <a:t>Zalévá zahradu:</a:t>
            </a:r>
          </a:p>
        </p:txBody>
      </p:sp>
      <p:sp>
        <p:nvSpPr>
          <p:cNvPr id="10258" name="TextovéPole 20"/>
          <p:cNvSpPr txBox="1">
            <a:spLocks noChangeArrowheads="1"/>
          </p:cNvSpPr>
          <p:nvPr/>
        </p:nvSpPr>
        <p:spPr bwMode="auto">
          <a:xfrm>
            <a:off x="2635009" y="4063231"/>
            <a:ext cx="53397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cs-CZ" altLang="cs-CZ" sz="2000" dirty="0">
                <a:solidFill>
                  <a:srgbClr val="FF0000"/>
                </a:solidFill>
                <a:latin typeface="Impact" pitchFamily="34" charset="0"/>
              </a:rPr>
              <a:t>4%</a:t>
            </a:r>
          </a:p>
        </p:txBody>
      </p:sp>
      <p:sp>
        <p:nvSpPr>
          <p:cNvPr id="10259" name="Title 1"/>
          <p:cNvSpPr txBox="1">
            <a:spLocks/>
          </p:cNvSpPr>
          <p:nvPr/>
        </p:nvSpPr>
        <p:spPr bwMode="auto">
          <a:xfrm>
            <a:off x="2051050" y="3284984"/>
            <a:ext cx="201612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lnSpc>
                <a:spcPts val="1700"/>
              </a:lnSpc>
            </a:pPr>
            <a:r>
              <a:rPr lang="cs-CZ" altLang="cs-CZ" sz="1500" dirty="0">
                <a:solidFill>
                  <a:srgbClr val="FF0000"/>
                </a:solidFill>
                <a:latin typeface="Impact" pitchFamily="34" charset="0"/>
              </a:rPr>
              <a:t>Myje auto na zahradě:</a:t>
            </a:r>
          </a:p>
        </p:txBody>
      </p:sp>
      <p:sp>
        <p:nvSpPr>
          <p:cNvPr id="10260" name="Ovál 35"/>
          <p:cNvSpPr>
            <a:spLocks noChangeAspect="1"/>
          </p:cNvSpPr>
          <p:nvPr/>
        </p:nvSpPr>
        <p:spPr bwMode="auto">
          <a:xfrm>
            <a:off x="4148138" y="1700213"/>
            <a:ext cx="1000125" cy="996950"/>
          </a:xfrm>
          <a:prstGeom prst="ellipse">
            <a:avLst/>
          </a:prstGeom>
          <a:solidFill>
            <a:srgbClr val="FF0000"/>
          </a:solidFill>
          <a:ln>
            <a:noFill/>
          </a:ln>
          <a:extLst/>
        </p:spPr>
        <p:txBody>
          <a:bodyPr wrap="none" lIns="78762" tIns="39382" rIns="78762" bIns="39382" anchor="ctr"/>
          <a:lstStyle>
            <a:lvl1pPr defTabSz="652463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1pPr>
            <a:lvl2pPr marL="742950" indent="-285750" defTabSz="652463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2pPr>
            <a:lvl3pPr marL="1143000" indent="-228600" defTabSz="652463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3pPr>
            <a:lvl4pPr marL="1600200" indent="-228600" defTabSz="652463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4pPr>
            <a:lvl5pPr marL="2057400" indent="-228600" defTabSz="652463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5pPr>
            <a:lvl6pPr marL="25146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6pPr>
            <a:lvl7pPr marL="29718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7pPr>
            <a:lvl8pPr marL="34290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8pPr>
            <a:lvl9pPr marL="38862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cs-CZ" altLang="cs-CZ" sz="2800">
                <a:solidFill>
                  <a:schemeClr val="bg1"/>
                </a:solidFill>
                <a:latin typeface="Impact" pitchFamily="34" charset="0"/>
              </a:rPr>
              <a:t>2,0x</a:t>
            </a:r>
          </a:p>
          <a:p>
            <a:pPr algn="ctr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cs-CZ" altLang="cs-CZ">
                <a:solidFill>
                  <a:schemeClr val="bg1"/>
                </a:solidFill>
                <a:latin typeface="Impact" pitchFamily="34" charset="0"/>
              </a:rPr>
              <a:t>týdně</a:t>
            </a:r>
          </a:p>
        </p:txBody>
      </p:sp>
      <p:sp>
        <p:nvSpPr>
          <p:cNvPr id="10261" name="Ovál 42"/>
          <p:cNvSpPr>
            <a:spLocks noChangeAspect="1"/>
          </p:cNvSpPr>
          <p:nvPr/>
        </p:nvSpPr>
        <p:spPr bwMode="auto">
          <a:xfrm>
            <a:off x="4307426" y="3717032"/>
            <a:ext cx="838200" cy="838200"/>
          </a:xfrm>
          <a:prstGeom prst="ellipse">
            <a:avLst/>
          </a:prstGeom>
          <a:solidFill>
            <a:srgbClr val="FF0000"/>
          </a:solidFill>
          <a:ln>
            <a:noFill/>
          </a:ln>
          <a:extLst/>
        </p:spPr>
        <p:txBody>
          <a:bodyPr wrap="none" lIns="78762" tIns="39382" rIns="78762" bIns="39382" anchor="ctr"/>
          <a:lstStyle>
            <a:lvl1pPr defTabSz="652463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1pPr>
            <a:lvl2pPr marL="742950" indent="-285750" defTabSz="652463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2pPr>
            <a:lvl3pPr marL="1143000" indent="-228600" defTabSz="652463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3pPr>
            <a:lvl4pPr marL="1600200" indent="-228600" defTabSz="652463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4pPr>
            <a:lvl5pPr marL="2057400" indent="-228600" defTabSz="652463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5pPr>
            <a:lvl6pPr marL="25146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6pPr>
            <a:lvl7pPr marL="29718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7pPr>
            <a:lvl8pPr marL="34290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8pPr>
            <a:lvl9pPr marL="38862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cs-CZ" altLang="cs-CZ" sz="2400" dirty="0">
                <a:solidFill>
                  <a:schemeClr val="bg1"/>
                </a:solidFill>
                <a:latin typeface="Impact" pitchFamily="34" charset="0"/>
              </a:rPr>
              <a:t>1,9x</a:t>
            </a:r>
          </a:p>
          <a:p>
            <a:pPr algn="ctr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cs-CZ" altLang="cs-CZ" dirty="0">
                <a:solidFill>
                  <a:schemeClr val="bg1"/>
                </a:solidFill>
                <a:latin typeface="Impact" pitchFamily="34" charset="0"/>
              </a:rPr>
              <a:t>měsíčně</a:t>
            </a:r>
          </a:p>
        </p:txBody>
      </p:sp>
      <p:sp>
        <p:nvSpPr>
          <p:cNvPr id="10262" name="Šipka doprava 2"/>
          <p:cNvSpPr>
            <a:spLocks noChangeArrowheads="1"/>
          </p:cNvSpPr>
          <p:nvPr/>
        </p:nvSpPr>
        <p:spPr bwMode="auto">
          <a:xfrm>
            <a:off x="3635896" y="3959225"/>
            <a:ext cx="433387" cy="309563"/>
          </a:xfrm>
          <a:prstGeom prst="rightArrow">
            <a:avLst>
              <a:gd name="adj1" fmla="val 50000"/>
              <a:gd name="adj2" fmla="val 50063"/>
            </a:avLst>
          </a:prstGeom>
          <a:solidFill>
            <a:srgbClr val="FF0000"/>
          </a:solidFill>
          <a:ln>
            <a:noFill/>
          </a:ln>
          <a:extLst/>
        </p:spPr>
        <p:txBody>
          <a:bodyPr lIns="90000" tIns="46800" rIns="90000" bIns="46800">
            <a:spAutoFit/>
          </a:bodyPr>
          <a:lstStyle>
            <a:lvl1pPr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endParaRPr lang="cs-CZ" altLang="cs-CZ"/>
          </a:p>
        </p:txBody>
      </p:sp>
      <p:sp>
        <p:nvSpPr>
          <p:cNvPr id="10263" name="Šipka doprava 2"/>
          <p:cNvSpPr>
            <a:spLocks noChangeArrowheads="1"/>
          </p:cNvSpPr>
          <p:nvPr/>
        </p:nvSpPr>
        <p:spPr bwMode="auto">
          <a:xfrm>
            <a:off x="3681163" y="2052018"/>
            <a:ext cx="433388" cy="296863"/>
          </a:xfrm>
          <a:prstGeom prst="rightArrow">
            <a:avLst>
              <a:gd name="adj1" fmla="val 50000"/>
              <a:gd name="adj2" fmla="val 50170"/>
            </a:avLst>
          </a:prstGeom>
          <a:solidFill>
            <a:srgbClr val="FF0000"/>
          </a:solidFill>
          <a:ln>
            <a:noFill/>
          </a:ln>
          <a:extLst/>
        </p:spPr>
        <p:txBody>
          <a:bodyPr lIns="90000" tIns="46800" rIns="90000" bIns="46800">
            <a:spAutoFit/>
          </a:bodyPr>
          <a:lstStyle>
            <a:lvl1pPr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endParaRPr lang="cs-CZ" altLang="cs-CZ"/>
          </a:p>
        </p:txBody>
      </p:sp>
      <p:sp>
        <p:nvSpPr>
          <p:cNvPr id="10264" name="AutoShape 15"/>
          <p:cNvSpPr>
            <a:spLocks noChangeArrowheads="1"/>
          </p:cNvSpPr>
          <p:nvPr/>
        </p:nvSpPr>
        <p:spPr bwMode="auto">
          <a:xfrm>
            <a:off x="5643859" y="2337805"/>
            <a:ext cx="3105165" cy="1008880"/>
          </a:xfrm>
          <a:prstGeom prst="wedgeRoundRectCallout">
            <a:avLst>
              <a:gd name="adj1" fmla="val -62167"/>
              <a:gd name="adj2" fmla="val -43314"/>
              <a:gd name="adj3" fmla="val 16667"/>
            </a:avLst>
          </a:prstGeom>
          <a:solidFill>
            <a:srgbClr val="FF0000"/>
          </a:solidFill>
          <a:ln>
            <a:noFill/>
          </a:ln>
          <a:extLst/>
        </p:spPr>
        <p:txBody>
          <a:bodyPr lIns="90000" tIns="46800" rIns="90000" bIns="46800" anchor="ctr"/>
          <a:lstStyle>
            <a:lvl1pPr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9pPr>
          </a:lstStyle>
          <a:p>
            <a:r>
              <a:rPr lang="cs-CZ" altLang="cs-CZ" sz="1500" dirty="0">
                <a:solidFill>
                  <a:schemeClr val="bg1"/>
                </a:solidFill>
                <a:latin typeface="Impact" pitchFamily="34" charset="0"/>
              </a:rPr>
              <a:t>Přepočet na všechny domácnosti /bez ohledu na to, mají-li zahradu/ je </a:t>
            </a:r>
            <a:r>
              <a:rPr lang="cs-CZ" altLang="cs-CZ" sz="2200" u="sng" dirty="0">
                <a:solidFill>
                  <a:schemeClr val="bg1"/>
                </a:solidFill>
                <a:latin typeface="Impact" pitchFamily="34" charset="0"/>
              </a:rPr>
              <a:t>0,26x</a:t>
            </a:r>
            <a:r>
              <a:rPr lang="cs-CZ" altLang="cs-CZ" sz="1500" dirty="0">
                <a:solidFill>
                  <a:schemeClr val="bg1"/>
                </a:solidFill>
                <a:latin typeface="Impact" pitchFamily="34" charset="0"/>
              </a:rPr>
              <a:t> týdně.</a:t>
            </a:r>
          </a:p>
        </p:txBody>
      </p:sp>
      <p:sp>
        <p:nvSpPr>
          <p:cNvPr id="10265" name="AutoShape 15"/>
          <p:cNvSpPr>
            <a:spLocks noChangeArrowheads="1"/>
          </p:cNvSpPr>
          <p:nvPr/>
        </p:nvSpPr>
        <p:spPr bwMode="auto">
          <a:xfrm>
            <a:off x="5672662" y="3879676"/>
            <a:ext cx="3075509" cy="910407"/>
          </a:xfrm>
          <a:prstGeom prst="wedgeRoundRectCallout">
            <a:avLst>
              <a:gd name="adj1" fmla="val -59588"/>
              <a:gd name="adj2" fmla="val -13533"/>
              <a:gd name="adj3" fmla="val 16667"/>
            </a:avLst>
          </a:prstGeom>
          <a:solidFill>
            <a:srgbClr val="FF0000"/>
          </a:solidFill>
          <a:ln>
            <a:noFill/>
          </a:ln>
          <a:extLst/>
        </p:spPr>
        <p:txBody>
          <a:bodyPr lIns="90000" tIns="46800" rIns="90000" bIns="46800" anchor="ctr"/>
          <a:lstStyle>
            <a:lvl1pPr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9pPr>
          </a:lstStyle>
          <a:p>
            <a:r>
              <a:rPr lang="cs-CZ" altLang="cs-CZ" sz="1500" dirty="0">
                <a:solidFill>
                  <a:schemeClr val="bg1"/>
                </a:solidFill>
                <a:latin typeface="Impact" pitchFamily="34" charset="0"/>
              </a:rPr>
              <a:t>Přepočet na všechny domácnosti /bez ohledu na to, mají-li automobil je </a:t>
            </a:r>
            <a:r>
              <a:rPr lang="cs-CZ" altLang="cs-CZ" sz="2200" u="sng" dirty="0">
                <a:solidFill>
                  <a:schemeClr val="bg1"/>
                </a:solidFill>
                <a:latin typeface="Impact" pitchFamily="34" charset="0"/>
              </a:rPr>
              <a:t>0,08x</a:t>
            </a:r>
            <a:r>
              <a:rPr lang="cs-CZ" altLang="cs-CZ" sz="2000" u="sng" dirty="0">
                <a:solidFill>
                  <a:schemeClr val="bg1"/>
                </a:solidFill>
                <a:latin typeface="Impact" pitchFamily="34" charset="0"/>
              </a:rPr>
              <a:t> </a:t>
            </a:r>
            <a:r>
              <a:rPr lang="cs-CZ" altLang="cs-CZ" sz="1500" dirty="0">
                <a:solidFill>
                  <a:schemeClr val="bg1"/>
                </a:solidFill>
                <a:latin typeface="Impact" pitchFamily="34" charset="0"/>
              </a:rPr>
              <a:t>měsíčně.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Lada\IBRS\template\podklady\titulni str patic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9144000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35"/>
          <p:cNvSpPr txBox="1">
            <a:spLocks noChangeArrowheads="1"/>
          </p:cNvSpPr>
          <p:nvPr/>
        </p:nvSpPr>
        <p:spPr bwMode="auto">
          <a:xfrm>
            <a:off x="8229600" y="6553200"/>
            <a:ext cx="5334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fld id="{9E1AD871-DEE9-4C95-B909-F18EE734CF3E}" type="slidenum">
              <a:rPr lang="cs-CZ" altLang="cs-CZ">
                <a:solidFill>
                  <a:schemeClr val="bg2"/>
                </a:solidFill>
                <a:latin typeface="Impact" pitchFamily="34" charset="0"/>
              </a:rPr>
              <a:pPr algn="ctr" eaLnBrk="1" hangingPunct="1">
                <a:lnSpc>
                  <a:spcPct val="90000"/>
                </a:lnSpc>
              </a:pPr>
              <a:t>9</a:t>
            </a:fld>
            <a:endParaRPr lang="cs-CZ" altLang="cs-CZ">
              <a:solidFill>
                <a:schemeClr val="bg2"/>
              </a:solidFill>
              <a:latin typeface="Impact" pitchFamily="34" charset="0"/>
            </a:endParaRPr>
          </a:p>
        </p:txBody>
      </p:sp>
      <p:sp>
        <p:nvSpPr>
          <p:cNvPr id="11268" name="Rectangle 8"/>
          <p:cNvSpPr>
            <a:spLocks noChangeArrowheads="1"/>
          </p:cNvSpPr>
          <p:nvPr/>
        </p:nvSpPr>
        <p:spPr bwMode="auto">
          <a:xfrm>
            <a:off x="381000" y="188913"/>
            <a:ext cx="8763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cs-CZ" altLang="cs-CZ" sz="2800" dirty="0">
                <a:solidFill>
                  <a:srgbClr val="0066CC"/>
                </a:solidFill>
                <a:latin typeface="Impact" pitchFamily="34" charset="0"/>
              </a:rPr>
              <a:t>Průměrně se Pražané sprchují 1x denně a 1x týdně se koupou ve vaně.</a:t>
            </a:r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323850" y="5181600"/>
            <a:ext cx="8439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9pPr>
          </a:lstStyle>
          <a:p>
            <a:pPr fontAlgn="b">
              <a:buFont typeface="Wingdings" pitchFamily="2" charset="2"/>
              <a:buNone/>
            </a:pPr>
            <a:r>
              <a:rPr lang="cs-CZ" altLang="cs-CZ">
                <a:solidFill>
                  <a:schemeClr val="tx1"/>
                </a:solidFill>
                <a:latin typeface="Impact" pitchFamily="34" charset="0"/>
              </a:rPr>
              <a:t>Q11) Řekněte mi u každého člena domácnosti, jak často se sprchuje? Q12) Řekněte mi i každého člena domácnosti, jak často se koupe ve vaně? (N=500)</a:t>
            </a:r>
          </a:p>
        </p:txBody>
      </p:sp>
      <p:sp>
        <p:nvSpPr>
          <p:cNvPr id="11270" name="Rectangle 127"/>
          <p:cNvSpPr>
            <a:spLocks noChangeArrowheads="1"/>
          </p:cNvSpPr>
          <p:nvPr/>
        </p:nvSpPr>
        <p:spPr bwMode="auto">
          <a:xfrm>
            <a:off x="7218363" y="5364163"/>
            <a:ext cx="15986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n-AU" altLang="cs-CZ">
                <a:solidFill>
                  <a:srgbClr val="7F7F7F"/>
                </a:solidFill>
                <a:latin typeface="Impact" pitchFamily="34" charset="0"/>
              </a:rPr>
              <a:t>(s</a:t>
            </a:r>
            <a:r>
              <a:rPr lang="cs-CZ" altLang="cs-CZ">
                <a:solidFill>
                  <a:srgbClr val="7F7F7F"/>
                </a:solidFill>
                <a:latin typeface="Impact" pitchFamily="34" charset="0"/>
              </a:rPr>
              <a:t>tat. chyba</a:t>
            </a:r>
            <a:r>
              <a:rPr lang="en-AU" altLang="cs-CZ">
                <a:solidFill>
                  <a:srgbClr val="7F7F7F"/>
                </a:solidFill>
                <a:latin typeface="Impact" pitchFamily="34" charset="0"/>
              </a:rPr>
              <a:t>: max.</a:t>
            </a:r>
            <a:r>
              <a:rPr lang="cs-CZ" altLang="cs-CZ">
                <a:solidFill>
                  <a:srgbClr val="7F7F7F"/>
                </a:solidFill>
                <a:latin typeface="Impact" pitchFamily="34" charset="0"/>
              </a:rPr>
              <a:t> 3,7</a:t>
            </a:r>
            <a:r>
              <a:rPr lang="en-AU" altLang="cs-CZ">
                <a:solidFill>
                  <a:srgbClr val="7F7F7F"/>
                </a:solidFill>
                <a:latin typeface="Impact" pitchFamily="34" charset="0"/>
              </a:rPr>
              <a:t>%)</a:t>
            </a:r>
          </a:p>
        </p:txBody>
      </p:sp>
      <p:pic>
        <p:nvPicPr>
          <p:cNvPr id="11271" name="Picture 9" descr="C:\Users\Ivana\Desktop\Veolia\sprcha.png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80356"/>
            <a:ext cx="1144588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0" descr="C:\Users\Ivana\Desktop\Veolia\vana.png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52564"/>
            <a:ext cx="1144588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4" name="Ovál 17"/>
          <p:cNvSpPr>
            <a:spLocks noChangeAspect="1"/>
          </p:cNvSpPr>
          <p:nvPr/>
        </p:nvSpPr>
        <p:spPr bwMode="auto">
          <a:xfrm>
            <a:off x="1843683" y="1844824"/>
            <a:ext cx="1000125" cy="996950"/>
          </a:xfrm>
          <a:prstGeom prst="ellipse">
            <a:avLst/>
          </a:prstGeom>
          <a:solidFill>
            <a:srgbClr val="FF0000"/>
          </a:solidFill>
          <a:ln>
            <a:noFill/>
          </a:ln>
          <a:extLst/>
        </p:spPr>
        <p:txBody>
          <a:bodyPr wrap="none" lIns="78762" tIns="39382" rIns="78762" bIns="39382" anchor="ctr"/>
          <a:lstStyle>
            <a:lvl1pPr defTabSz="652463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1pPr>
            <a:lvl2pPr marL="742950" indent="-285750" defTabSz="652463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2pPr>
            <a:lvl3pPr marL="1143000" indent="-228600" defTabSz="652463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3pPr>
            <a:lvl4pPr marL="1600200" indent="-228600" defTabSz="652463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4pPr>
            <a:lvl5pPr marL="2057400" indent="-228600" defTabSz="652463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5pPr>
            <a:lvl6pPr marL="25146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6pPr>
            <a:lvl7pPr marL="29718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7pPr>
            <a:lvl8pPr marL="34290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8pPr>
            <a:lvl9pPr marL="38862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cs-CZ" altLang="cs-CZ" sz="2800" dirty="0">
                <a:solidFill>
                  <a:schemeClr val="bg1"/>
                </a:solidFill>
                <a:latin typeface="Impact" pitchFamily="34" charset="0"/>
              </a:rPr>
              <a:t>6,5x</a:t>
            </a:r>
          </a:p>
          <a:p>
            <a:pPr algn="ctr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cs-CZ" altLang="cs-CZ" dirty="0">
                <a:solidFill>
                  <a:schemeClr val="bg1"/>
                </a:solidFill>
                <a:latin typeface="Impact" pitchFamily="34" charset="0"/>
              </a:rPr>
              <a:t>týdně</a:t>
            </a:r>
          </a:p>
        </p:txBody>
      </p:sp>
      <p:sp>
        <p:nvSpPr>
          <p:cNvPr id="11275" name="Ovál 18"/>
          <p:cNvSpPr>
            <a:spLocks noChangeAspect="1"/>
          </p:cNvSpPr>
          <p:nvPr/>
        </p:nvSpPr>
        <p:spPr bwMode="auto">
          <a:xfrm>
            <a:off x="1933575" y="3860800"/>
            <a:ext cx="838200" cy="838200"/>
          </a:xfrm>
          <a:prstGeom prst="ellipse">
            <a:avLst/>
          </a:prstGeom>
          <a:solidFill>
            <a:srgbClr val="FF0000"/>
          </a:solidFill>
          <a:ln>
            <a:noFill/>
          </a:ln>
          <a:extLst/>
        </p:spPr>
        <p:txBody>
          <a:bodyPr wrap="none" lIns="78762" tIns="39382" rIns="78762" bIns="39382" anchor="ctr"/>
          <a:lstStyle>
            <a:lvl1pPr defTabSz="652463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1pPr>
            <a:lvl2pPr marL="742950" indent="-285750" defTabSz="652463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2pPr>
            <a:lvl3pPr marL="1143000" indent="-228600" defTabSz="652463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3pPr>
            <a:lvl4pPr marL="1600200" indent="-228600" defTabSz="652463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4pPr>
            <a:lvl5pPr marL="2057400" indent="-228600" defTabSz="652463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5pPr>
            <a:lvl6pPr marL="25146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6pPr>
            <a:lvl7pPr marL="29718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7pPr>
            <a:lvl8pPr marL="34290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8pPr>
            <a:lvl9pPr marL="38862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cs-CZ" altLang="cs-CZ" sz="2400" dirty="0">
                <a:solidFill>
                  <a:schemeClr val="bg1"/>
                </a:solidFill>
                <a:latin typeface="Impact" pitchFamily="34" charset="0"/>
              </a:rPr>
              <a:t>1,3x</a:t>
            </a:r>
          </a:p>
          <a:p>
            <a:pPr algn="ctr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cs-CZ" altLang="cs-CZ" dirty="0">
                <a:solidFill>
                  <a:schemeClr val="bg1"/>
                </a:solidFill>
                <a:latin typeface="Impact" pitchFamily="34" charset="0"/>
              </a:rPr>
              <a:t>týdně</a:t>
            </a:r>
          </a:p>
        </p:txBody>
      </p:sp>
      <p:sp>
        <p:nvSpPr>
          <p:cNvPr id="11276" name="Title 1"/>
          <p:cNvSpPr txBox="1">
            <a:spLocks/>
          </p:cNvSpPr>
          <p:nvPr/>
        </p:nvSpPr>
        <p:spPr bwMode="auto">
          <a:xfrm>
            <a:off x="1547664" y="1242591"/>
            <a:ext cx="18002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lnSpc>
                <a:spcPts val="1700"/>
              </a:lnSpc>
            </a:pPr>
            <a:r>
              <a:rPr lang="cs-CZ" altLang="cs-CZ" sz="1500" dirty="0">
                <a:solidFill>
                  <a:srgbClr val="FF0000"/>
                </a:solidFill>
                <a:latin typeface="Impact" pitchFamily="34" charset="0"/>
              </a:rPr>
              <a:t>Sprcha - průměr na člena domácnosti:</a:t>
            </a:r>
          </a:p>
        </p:txBody>
      </p:sp>
      <p:sp>
        <p:nvSpPr>
          <p:cNvPr id="11278" name="Title 1"/>
          <p:cNvSpPr txBox="1">
            <a:spLocks/>
          </p:cNvSpPr>
          <p:nvPr/>
        </p:nvSpPr>
        <p:spPr bwMode="auto">
          <a:xfrm>
            <a:off x="3176588" y="2251075"/>
            <a:ext cx="125095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lnSpc>
                <a:spcPts val="1700"/>
              </a:lnSpc>
            </a:pPr>
            <a:r>
              <a:rPr lang="cs-CZ" altLang="cs-CZ" sz="2800">
                <a:solidFill>
                  <a:srgbClr val="FF0000"/>
                </a:solidFill>
                <a:latin typeface="Impact" pitchFamily="34" charset="0"/>
              </a:rPr>
              <a:t>X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3895725" y="1026567"/>
            <a:ext cx="132397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lnSpc>
                <a:spcPts val="1700"/>
              </a:lnSpc>
              <a:defRPr/>
            </a:pPr>
            <a:r>
              <a:rPr lang="cs-CZ" altLang="cs-CZ" sz="1500" dirty="0">
                <a:solidFill>
                  <a:schemeClr val="bg1">
                    <a:lumMod val="50000"/>
                  </a:schemeClr>
                </a:solidFill>
                <a:latin typeface="Impact" pitchFamily="34" charset="0"/>
              </a:rPr>
              <a:t>Průměrný počet členů domácnosti: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3923928" y="2178050"/>
            <a:ext cx="1252537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lnSpc>
                <a:spcPts val="1700"/>
              </a:lnSpc>
              <a:defRPr/>
            </a:pPr>
            <a:r>
              <a:rPr lang="cs-CZ" altLang="cs-CZ" sz="1800" dirty="0">
                <a:solidFill>
                  <a:schemeClr val="bg1">
                    <a:lumMod val="50000"/>
                  </a:schemeClr>
                </a:solidFill>
                <a:latin typeface="Impact" pitchFamily="34" charset="0"/>
              </a:rPr>
              <a:t>2,1 členů</a:t>
            </a:r>
          </a:p>
        </p:txBody>
      </p:sp>
      <p:sp>
        <p:nvSpPr>
          <p:cNvPr id="11281" name="Title 1"/>
          <p:cNvSpPr txBox="1">
            <a:spLocks/>
          </p:cNvSpPr>
          <p:nvPr/>
        </p:nvSpPr>
        <p:spPr bwMode="auto">
          <a:xfrm>
            <a:off x="5148064" y="2251075"/>
            <a:ext cx="1252538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lnSpc>
                <a:spcPts val="1700"/>
              </a:lnSpc>
            </a:pPr>
            <a:r>
              <a:rPr lang="cs-CZ" altLang="cs-CZ" sz="2800">
                <a:solidFill>
                  <a:srgbClr val="FF0000"/>
                </a:solidFill>
                <a:latin typeface="Impact" pitchFamily="34" charset="0"/>
              </a:rPr>
              <a:t>=</a:t>
            </a:r>
          </a:p>
        </p:txBody>
      </p:sp>
      <p:sp>
        <p:nvSpPr>
          <p:cNvPr id="11282" name="Ovál 17"/>
          <p:cNvSpPr>
            <a:spLocks noChangeAspect="1"/>
          </p:cNvSpPr>
          <p:nvPr/>
        </p:nvSpPr>
        <p:spPr bwMode="auto">
          <a:xfrm>
            <a:off x="5679877" y="1855788"/>
            <a:ext cx="1000125" cy="996950"/>
          </a:xfrm>
          <a:prstGeom prst="ellipse">
            <a:avLst/>
          </a:prstGeom>
          <a:solidFill>
            <a:srgbClr val="FF0000"/>
          </a:solidFill>
          <a:ln>
            <a:noFill/>
          </a:ln>
          <a:extLst/>
        </p:spPr>
        <p:txBody>
          <a:bodyPr wrap="none" lIns="78762" tIns="39382" rIns="78762" bIns="39382" anchor="ctr"/>
          <a:lstStyle>
            <a:lvl1pPr defTabSz="652463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1pPr>
            <a:lvl2pPr marL="742950" indent="-285750" defTabSz="652463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2pPr>
            <a:lvl3pPr marL="1143000" indent="-228600" defTabSz="652463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3pPr>
            <a:lvl4pPr marL="1600200" indent="-228600" defTabSz="652463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4pPr>
            <a:lvl5pPr marL="2057400" indent="-228600" defTabSz="652463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5pPr>
            <a:lvl6pPr marL="25146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6pPr>
            <a:lvl7pPr marL="29718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7pPr>
            <a:lvl8pPr marL="34290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8pPr>
            <a:lvl9pPr marL="38862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cs-CZ" altLang="cs-CZ" sz="2800">
                <a:solidFill>
                  <a:schemeClr val="bg1"/>
                </a:solidFill>
                <a:latin typeface="Impact" pitchFamily="34" charset="0"/>
              </a:rPr>
              <a:t>13,7x</a:t>
            </a:r>
          </a:p>
          <a:p>
            <a:pPr algn="ctr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cs-CZ" altLang="cs-CZ">
                <a:solidFill>
                  <a:schemeClr val="bg1"/>
                </a:solidFill>
                <a:latin typeface="Impact" pitchFamily="34" charset="0"/>
              </a:rPr>
              <a:t>týdně</a:t>
            </a:r>
          </a:p>
        </p:txBody>
      </p:sp>
      <p:sp>
        <p:nvSpPr>
          <p:cNvPr id="11283" name="Title 1"/>
          <p:cNvSpPr txBox="1">
            <a:spLocks/>
          </p:cNvSpPr>
          <p:nvPr/>
        </p:nvSpPr>
        <p:spPr bwMode="auto">
          <a:xfrm>
            <a:off x="3176588" y="4194175"/>
            <a:ext cx="125095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lnSpc>
                <a:spcPts val="1700"/>
              </a:lnSpc>
            </a:pPr>
            <a:r>
              <a:rPr lang="cs-CZ" altLang="cs-CZ" sz="2800">
                <a:solidFill>
                  <a:srgbClr val="FF0000"/>
                </a:solidFill>
                <a:latin typeface="Impact" pitchFamily="34" charset="0"/>
              </a:rPr>
              <a:t>X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 bwMode="auto">
          <a:xfrm>
            <a:off x="3923928" y="4122738"/>
            <a:ext cx="1252537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lnSpc>
                <a:spcPts val="1700"/>
              </a:lnSpc>
              <a:defRPr/>
            </a:pPr>
            <a:r>
              <a:rPr lang="cs-CZ" altLang="cs-CZ" sz="1800" dirty="0">
                <a:solidFill>
                  <a:schemeClr val="bg1">
                    <a:lumMod val="50000"/>
                  </a:schemeClr>
                </a:solidFill>
                <a:latin typeface="Impact" pitchFamily="34" charset="0"/>
              </a:rPr>
              <a:t>2,1 členů</a:t>
            </a:r>
          </a:p>
        </p:txBody>
      </p:sp>
      <p:sp>
        <p:nvSpPr>
          <p:cNvPr id="11285" name="Title 1"/>
          <p:cNvSpPr txBox="1">
            <a:spLocks/>
          </p:cNvSpPr>
          <p:nvPr/>
        </p:nvSpPr>
        <p:spPr bwMode="auto">
          <a:xfrm>
            <a:off x="5148064" y="4194175"/>
            <a:ext cx="1252538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lnSpc>
                <a:spcPts val="1700"/>
              </a:lnSpc>
            </a:pPr>
            <a:r>
              <a:rPr lang="cs-CZ" altLang="cs-CZ" sz="2800">
                <a:solidFill>
                  <a:srgbClr val="FF0000"/>
                </a:solidFill>
                <a:latin typeface="Impact" pitchFamily="34" charset="0"/>
              </a:rPr>
              <a:t>=</a:t>
            </a:r>
          </a:p>
        </p:txBody>
      </p:sp>
      <p:sp>
        <p:nvSpPr>
          <p:cNvPr id="11286" name="Ovál 18"/>
          <p:cNvSpPr>
            <a:spLocks noChangeAspect="1"/>
          </p:cNvSpPr>
          <p:nvPr/>
        </p:nvSpPr>
        <p:spPr bwMode="auto">
          <a:xfrm>
            <a:off x="5778302" y="3860800"/>
            <a:ext cx="838200" cy="838200"/>
          </a:xfrm>
          <a:prstGeom prst="ellipse">
            <a:avLst/>
          </a:prstGeom>
          <a:solidFill>
            <a:srgbClr val="FF0000"/>
          </a:solidFill>
          <a:ln>
            <a:noFill/>
          </a:ln>
          <a:extLst/>
        </p:spPr>
        <p:txBody>
          <a:bodyPr wrap="none" lIns="78762" tIns="39382" rIns="78762" bIns="39382" anchor="ctr"/>
          <a:lstStyle>
            <a:lvl1pPr defTabSz="652463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1pPr>
            <a:lvl2pPr marL="742950" indent="-285750" defTabSz="652463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2pPr>
            <a:lvl3pPr marL="1143000" indent="-228600" defTabSz="652463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3pPr>
            <a:lvl4pPr marL="1600200" indent="-228600" defTabSz="652463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4pPr>
            <a:lvl5pPr marL="2057400" indent="-228600" defTabSz="652463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5pPr>
            <a:lvl6pPr marL="25146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6pPr>
            <a:lvl7pPr marL="29718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7pPr>
            <a:lvl8pPr marL="34290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8pPr>
            <a:lvl9pPr marL="38862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cs-CZ" altLang="cs-CZ" sz="2400">
                <a:solidFill>
                  <a:schemeClr val="bg1"/>
                </a:solidFill>
                <a:latin typeface="Impact" pitchFamily="34" charset="0"/>
              </a:rPr>
              <a:t>2,7x</a:t>
            </a:r>
          </a:p>
          <a:p>
            <a:pPr algn="ctr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cs-CZ" altLang="cs-CZ">
                <a:solidFill>
                  <a:schemeClr val="bg1"/>
                </a:solidFill>
                <a:latin typeface="Impact" pitchFamily="34" charset="0"/>
              </a:rPr>
              <a:t>týdně</a:t>
            </a:r>
          </a:p>
        </p:txBody>
      </p:sp>
      <p:sp>
        <p:nvSpPr>
          <p:cNvPr id="11287" name="Title 1"/>
          <p:cNvSpPr txBox="1">
            <a:spLocks/>
          </p:cNvSpPr>
          <p:nvPr/>
        </p:nvSpPr>
        <p:spPr bwMode="auto">
          <a:xfrm>
            <a:off x="5508427" y="1458615"/>
            <a:ext cx="3627437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lnSpc>
                <a:spcPts val="1700"/>
              </a:lnSpc>
            </a:pPr>
            <a:r>
              <a:rPr lang="cs-CZ" altLang="cs-CZ" sz="1500" dirty="0">
                <a:solidFill>
                  <a:srgbClr val="FF0000"/>
                </a:solidFill>
                <a:latin typeface="Impact" pitchFamily="34" charset="0"/>
              </a:rPr>
              <a:t>Sprcha – za všechny členy domácnosti:</a:t>
            </a:r>
          </a:p>
        </p:txBody>
      </p:sp>
      <p:sp>
        <p:nvSpPr>
          <p:cNvPr id="11288" name="Title 1"/>
          <p:cNvSpPr txBox="1">
            <a:spLocks/>
          </p:cNvSpPr>
          <p:nvPr/>
        </p:nvSpPr>
        <p:spPr bwMode="auto">
          <a:xfrm>
            <a:off x="5580112" y="3408362"/>
            <a:ext cx="3627437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lnSpc>
                <a:spcPts val="1700"/>
              </a:lnSpc>
            </a:pPr>
            <a:r>
              <a:rPr lang="cs-CZ" altLang="cs-CZ" sz="1500" dirty="0">
                <a:solidFill>
                  <a:srgbClr val="FF0000"/>
                </a:solidFill>
                <a:latin typeface="Impact" pitchFamily="34" charset="0"/>
              </a:rPr>
              <a:t>Koupel – za všechny členy domácnosti:</a:t>
            </a:r>
          </a:p>
        </p:txBody>
      </p:sp>
      <p:sp>
        <p:nvSpPr>
          <p:cNvPr id="27" name="Title 1"/>
          <p:cNvSpPr txBox="1">
            <a:spLocks/>
          </p:cNvSpPr>
          <p:nvPr/>
        </p:nvSpPr>
        <p:spPr bwMode="auto">
          <a:xfrm>
            <a:off x="1547663" y="3186807"/>
            <a:ext cx="2254399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lnSpc>
                <a:spcPts val="1700"/>
              </a:lnSpc>
            </a:pPr>
            <a:r>
              <a:rPr lang="cs-CZ" altLang="cs-CZ" sz="1500" dirty="0">
                <a:solidFill>
                  <a:srgbClr val="FF0000"/>
                </a:solidFill>
                <a:latin typeface="Impact" pitchFamily="34" charset="0"/>
              </a:rPr>
              <a:t>Koupel  ve vaně - průměr na člena domácnosti:</a:t>
            </a:r>
          </a:p>
        </p:txBody>
      </p:sp>
      <p:sp>
        <p:nvSpPr>
          <p:cNvPr id="28" name="AutoShape 15"/>
          <p:cNvSpPr>
            <a:spLocks noChangeArrowheads="1"/>
          </p:cNvSpPr>
          <p:nvPr/>
        </p:nvSpPr>
        <p:spPr bwMode="auto">
          <a:xfrm>
            <a:off x="7121127" y="2040995"/>
            <a:ext cx="1843359" cy="667280"/>
          </a:xfrm>
          <a:prstGeom prst="wedgeRoundRectCallout">
            <a:avLst>
              <a:gd name="adj1" fmla="val -68553"/>
              <a:gd name="adj2" fmla="val -6020"/>
              <a:gd name="adj3" fmla="val 16667"/>
            </a:avLst>
          </a:prstGeom>
          <a:solidFill>
            <a:srgbClr val="FF0000"/>
          </a:solidFill>
          <a:ln>
            <a:noFill/>
          </a:ln>
          <a:extLst/>
        </p:spPr>
        <p:txBody>
          <a:bodyPr lIns="90000" tIns="46800" rIns="90000" bIns="46800" anchor="ctr"/>
          <a:lstStyle>
            <a:lvl1pPr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9pPr>
          </a:lstStyle>
          <a:p>
            <a:r>
              <a:rPr lang="cs-CZ" altLang="cs-CZ" sz="1500" dirty="0">
                <a:solidFill>
                  <a:schemeClr val="bg1"/>
                </a:solidFill>
                <a:latin typeface="Impact" pitchFamily="34" charset="0"/>
              </a:rPr>
              <a:t>tzn. 1 135 tis. osprchování denně.</a:t>
            </a:r>
          </a:p>
        </p:txBody>
      </p:sp>
      <p:sp>
        <p:nvSpPr>
          <p:cNvPr id="29" name="AutoShape 15"/>
          <p:cNvSpPr>
            <a:spLocks noChangeArrowheads="1"/>
          </p:cNvSpPr>
          <p:nvPr/>
        </p:nvSpPr>
        <p:spPr bwMode="auto">
          <a:xfrm>
            <a:off x="7108543" y="4033630"/>
            <a:ext cx="1818251" cy="667280"/>
          </a:xfrm>
          <a:prstGeom prst="wedgeRoundRectCallout">
            <a:avLst>
              <a:gd name="adj1" fmla="val -68366"/>
              <a:gd name="adj2" fmla="val -4530"/>
              <a:gd name="adj3" fmla="val 16667"/>
            </a:avLst>
          </a:prstGeom>
          <a:solidFill>
            <a:srgbClr val="FF0000"/>
          </a:solidFill>
          <a:ln>
            <a:noFill/>
          </a:ln>
          <a:extLst/>
        </p:spPr>
        <p:txBody>
          <a:bodyPr lIns="90000" tIns="46800" rIns="90000" bIns="46800" anchor="ctr"/>
          <a:lstStyle>
            <a:lvl1pPr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9pPr>
          </a:lstStyle>
          <a:p>
            <a:r>
              <a:rPr lang="cs-CZ" altLang="cs-CZ" sz="1500" dirty="0">
                <a:solidFill>
                  <a:schemeClr val="bg1"/>
                </a:solidFill>
                <a:latin typeface="Impact" pitchFamily="34" charset="0"/>
              </a:rPr>
              <a:t>tzn. 223 tis. koupelí denně.</a:t>
            </a:r>
          </a:p>
        </p:txBody>
      </p:sp>
      <p:sp>
        <p:nvSpPr>
          <p:cNvPr id="30" name="Title 1"/>
          <p:cNvSpPr txBox="1">
            <a:spLocks/>
          </p:cNvSpPr>
          <p:nvPr/>
        </p:nvSpPr>
        <p:spPr bwMode="auto">
          <a:xfrm>
            <a:off x="3896097" y="2996952"/>
            <a:ext cx="132397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lnSpc>
                <a:spcPts val="1700"/>
              </a:lnSpc>
              <a:defRPr/>
            </a:pPr>
            <a:r>
              <a:rPr lang="cs-CZ" altLang="cs-CZ" sz="1500" dirty="0">
                <a:solidFill>
                  <a:schemeClr val="bg1">
                    <a:lumMod val="50000"/>
                  </a:schemeClr>
                </a:solidFill>
                <a:latin typeface="Impact" pitchFamily="34" charset="0"/>
              </a:rPr>
              <a:t>Průměrný počet členů domácnosti: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0" cap="flat" cmpd="sng" algn="ctr">
          <a:solidFill>
            <a:schemeClr val="folHlink"/>
          </a:solidFill>
          <a:prstDash val="solid"/>
          <a:miter lim="800000"/>
          <a:headEnd type="none" w="med" len="med"/>
          <a:tailEnd type="arrow" w="lg" len="lg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200" b="0" i="0" u="none" strike="noStrike" cap="none" normalizeH="0" baseline="0" smtClean="0">
            <a:ln>
              <a:noFill/>
            </a:ln>
            <a:solidFill>
              <a:srgbClr val="064AAE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0" cap="flat" cmpd="sng" algn="ctr">
          <a:solidFill>
            <a:schemeClr val="folHlink"/>
          </a:solidFill>
          <a:prstDash val="solid"/>
          <a:miter lim="800000"/>
          <a:headEnd type="none" w="med" len="med"/>
          <a:tailEnd type="arrow" w="lg" len="lg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200" b="0" i="0" u="none" strike="noStrike" cap="none" normalizeH="0" baseline="0" smtClean="0">
            <a:ln>
              <a:noFill/>
            </a:ln>
            <a:solidFill>
              <a:srgbClr val="064AAE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Designs\Směsi.pot</Template>
  <TotalTime>66321</TotalTime>
  <Words>1945</Words>
  <Application>Microsoft Office PowerPoint</Application>
  <PresentationFormat>Předvádění na obrazovce (4:3)</PresentationFormat>
  <Paragraphs>269</Paragraphs>
  <Slides>34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34</vt:i4>
      </vt:variant>
    </vt:vector>
  </HeadingPairs>
  <TitlesOfParts>
    <vt:vector size="43" baseType="lpstr">
      <vt:lpstr>Arial</vt:lpstr>
      <vt:lpstr>Book Antiqua</vt:lpstr>
      <vt:lpstr>Impact</vt:lpstr>
      <vt:lpstr>Tahoma</vt:lpstr>
      <vt:lpstr>Times New Roman</vt:lpstr>
      <vt:lpstr>Wingdings</vt:lpstr>
      <vt:lpstr>Default Design</vt:lpstr>
      <vt:lpstr>Graf</vt:lpstr>
      <vt:lpstr>Rastrový obrázek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IBRS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IBRS</dc:title>
  <dc:creator>IBRS</dc:creator>
  <cp:lastModifiedBy>ghg</cp:lastModifiedBy>
  <cp:revision>6472</cp:revision>
  <cp:lastPrinted>2016-10-12T14:16:48Z</cp:lastPrinted>
  <dcterms:created xsi:type="dcterms:W3CDTF">2004-03-22T10:53:32Z</dcterms:created>
  <dcterms:modified xsi:type="dcterms:W3CDTF">2016-11-08T15:16:58Z</dcterms:modified>
</cp:coreProperties>
</file>